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5" autoAdjust="0"/>
    <p:restoredTop sz="93803" autoAdjust="0"/>
  </p:normalViewPr>
  <p:slideViewPr>
    <p:cSldViewPr>
      <p:cViewPr>
        <p:scale>
          <a:sx n="100" d="100"/>
          <a:sy n="100" d="100"/>
        </p:scale>
        <p:origin x="-210" y="-7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1DBC7-BA33-49F0-84E9-17BD425AB583}" type="datetimeFigureOut">
              <a:rPr lang="it-IT" smtClean="0"/>
              <a:pPr/>
              <a:t>22/09/2014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29A523-870E-4A13-B942-33CC5C6F112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629A523-870E-4A13-B942-33CC5C6F1121}"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egnaposto immagine diapositiva 1"/>
          <p:cNvSpPr>
            <a:spLocks noGrp="1" noRot="1" noChangeAspect="1"/>
          </p:cNvSpPr>
          <p:nvPr>
            <p:ph type="sldImg"/>
          </p:nvPr>
        </p:nvSpPr>
        <p:spPr bwMode="auto">
          <a:noFill/>
          <a:ln>
            <a:solidFill>
              <a:srgbClr val="000000"/>
            </a:solidFill>
            <a:miter lim="800000"/>
            <a:headEnd/>
            <a:tailEnd/>
          </a:ln>
        </p:spPr>
      </p:sp>
      <p:sp>
        <p:nvSpPr>
          <p:cNvPr id="3" name="Segnaposto note 2"/>
          <p:cNvSpPr>
            <a:spLocks noGrp="1"/>
          </p:cNvSpPr>
          <p:nvPr>
            <p:ph type="body" idx="1"/>
          </p:nvPr>
        </p:nvSpPr>
        <p:spPr>
          <a:xfrm>
            <a:off x="462869" y="3908839"/>
            <a:ext cx="6004352" cy="4473291"/>
          </a:xfrm>
          <a:prstGeom prst="rect">
            <a:avLst/>
          </a:prstGeom>
        </p:spPr>
        <p:txBody>
          <a:bodyPr/>
          <a:lstStyle/>
          <a:p>
            <a:pPr>
              <a:defRPr/>
            </a:pPr>
            <a:endParaRPr b="1" cap="al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22/09/2014</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22/09/2014</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22/09/2014</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1">
    <p:spTree>
      <p:nvGrpSpPr>
        <p:cNvPr id="1" name=""/>
        <p:cNvGrpSpPr/>
        <p:nvPr/>
      </p:nvGrpSpPr>
      <p:grpSpPr>
        <a:xfrm>
          <a:off x="0" y="0"/>
          <a:ext cx="0" cy="0"/>
          <a:chOff x="0" y="0"/>
          <a:chExt cx="0" cy="0"/>
        </a:xfrm>
      </p:grpSpPr>
      <p:sp>
        <p:nvSpPr>
          <p:cNvPr id="29" name="Rectangle 2"/>
          <p:cNvSpPr>
            <a:spLocks noGrp="1"/>
          </p:cNvSpPr>
          <p:nvPr>
            <p:ph type="title"/>
          </p:nvPr>
        </p:nvSpPr>
        <p:spPr>
          <a:xfrm>
            <a:off x="1043614" y="116631"/>
            <a:ext cx="7272808" cy="459433"/>
          </a:xfrm>
          <a:prstGeom prst="rect">
            <a:avLst/>
          </a:prstGeom>
        </p:spPr>
        <p:txBody>
          <a:bodyPr vert="horz" lIns="84218" tIns="42104" rIns="84218" bIns="42104"/>
          <a:lstStyle>
            <a:lvl1pPr>
              <a:defRPr sz="2200">
                <a:solidFill>
                  <a:schemeClr val="accent4"/>
                </a:solidFill>
                <a:latin typeface="Century Gothic" pitchFamily="34" charset="0"/>
              </a:defRPr>
            </a:lvl1pPr>
            <a:extLst/>
          </a:lstStyle>
          <a:p>
            <a:pPr eaLnBrk="1" latinLnBrk="0" hangingPunct="1"/>
            <a:r>
              <a:rPr lang="it-IT" smtClean="0"/>
              <a:t>Fare clic per modificare lo stile del titolo</a:t>
            </a:r>
            <a:endParaRPr dirty="0"/>
          </a:p>
        </p:txBody>
      </p:sp>
      <p:sp>
        <p:nvSpPr>
          <p:cNvPr id="19" name="Rectangle 8"/>
          <p:cNvSpPr>
            <a:spLocks noGrp="1"/>
          </p:cNvSpPr>
          <p:nvPr>
            <p:ph type="body" sz="quarter" idx="13" hasCustomPrompt="1"/>
          </p:nvPr>
        </p:nvSpPr>
        <p:spPr>
          <a:xfrm>
            <a:off x="251522" y="980729"/>
            <a:ext cx="8316416" cy="276944"/>
          </a:xfrm>
          <a:prstGeom prst="rect">
            <a:avLst/>
          </a:prstGeom>
          <a:solidFill>
            <a:schemeClr val="accent6"/>
          </a:solidFill>
        </p:spPr>
        <p:txBody>
          <a:bodyPr lIns="84218" tIns="42104" rIns="84218" bIns="42104">
            <a:noAutofit/>
          </a:bodyPr>
          <a:lstStyle>
            <a:lvl1pPr eaLnBrk="1" latinLnBrk="0" hangingPunct="1">
              <a:defRPr kumimoji="0" lang="it-IT" sz="1500" b="1">
                <a:solidFill>
                  <a:schemeClr val="bg1"/>
                </a:solidFill>
                <a:latin typeface="Century Gothic" pitchFamily="34" charset="0"/>
              </a:defRPr>
            </a:lvl1pPr>
            <a:extLst/>
          </a:lstStyle>
          <a:p>
            <a:pPr lvl="0"/>
            <a:r>
              <a:rPr kumimoji="0" lang="it-IT" dirty="0"/>
              <a:t>Fare clic per inserire l'intestazione</a:t>
            </a:r>
          </a:p>
        </p:txBody>
      </p:sp>
      <p:sp>
        <p:nvSpPr>
          <p:cNvPr id="7" name="Rectangle 7"/>
          <p:cNvSpPr>
            <a:spLocks noGrp="1"/>
          </p:cNvSpPr>
          <p:nvPr>
            <p:ph type="dt" sz="half" idx="14"/>
          </p:nvPr>
        </p:nvSpPr>
        <p:spPr>
          <a:xfrm>
            <a:off x="7596336" y="6629401"/>
            <a:ext cx="1371600" cy="228600"/>
          </a:xfrm>
        </p:spPr>
        <p:txBody>
          <a:bodyPr/>
          <a:lstStyle>
            <a:extLst/>
          </a:lstStyle>
          <a:p>
            <a:r>
              <a:rPr lang="it-IT" smtClean="0"/>
              <a:t>22/09/2014</a:t>
            </a:r>
            <a:endParaRPr lang="it-IT"/>
          </a:p>
        </p:txBody>
      </p:sp>
      <p:sp>
        <p:nvSpPr>
          <p:cNvPr id="9" name="Rectangle 9"/>
          <p:cNvSpPr>
            <a:spLocks noGrp="1"/>
          </p:cNvSpPr>
          <p:nvPr>
            <p:ph type="ftr" sz="quarter" idx="16"/>
          </p:nvPr>
        </p:nvSpPr>
        <p:spPr>
          <a:xfrm>
            <a:off x="251520" y="6575279"/>
            <a:ext cx="3733800" cy="282723"/>
          </a:xfrm>
          <a:prstGeom prst="rect">
            <a:avLst/>
          </a:prstGeom>
        </p:spPr>
        <p:txBody>
          <a:bodyPr lIns="84218" tIns="42104" rIns="84218" bIns="42104"/>
          <a:lstStyle>
            <a:extLst/>
          </a:lstStyle>
          <a:p>
            <a:endParaRPr lang="it-IT"/>
          </a:p>
        </p:txBody>
      </p:sp>
      <p:sp>
        <p:nvSpPr>
          <p:cNvPr id="10" name="Rectangle 6"/>
          <p:cNvSpPr>
            <a:spLocks noGrp="1"/>
          </p:cNvSpPr>
          <p:nvPr>
            <p:ph type="sldNum" sz="quarter" idx="4"/>
          </p:nvPr>
        </p:nvSpPr>
        <p:spPr>
          <a:xfrm>
            <a:off x="8388424" y="116641"/>
            <a:ext cx="648072" cy="504057"/>
          </a:xfrm>
          <a:prstGeom prst="rect">
            <a:avLst/>
          </a:prstGeom>
        </p:spPr>
        <p:txBody>
          <a:bodyPr vert="horz" anchor="ctr"/>
          <a:lstStyle>
            <a:lvl1pPr algn="ctr" eaLnBrk="1" latinLnBrk="0" hangingPunct="1">
              <a:defRPr kumimoji="0" lang="it-IT" sz="1600" b="1">
                <a:solidFill>
                  <a:schemeClr val="accent4"/>
                </a:solidFill>
              </a:defRPr>
            </a:lvl1pPr>
            <a:extLst/>
          </a:lstStyle>
          <a:p>
            <a:fld id="{B007B441-5312-499D-93C3-6E37886527FA}" type="slidenum">
              <a:rPr lang="it-IT" smtClean="0"/>
              <a:pPr/>
              <a:t>‹N›</a:t>
            </a:fld>
            <a:endParaRPr lang="it-IT"/>
          </a:p>
        </p:txBody>
      </p:sp>
    </p:spTree>
    <p:extLst>
      <p:ext uri="{BB962C8B-B14F-4D97-AF65-F5344CB8AC3E}">
        <p14:creationId xmlns:p14="http://schemas.microsoft.com/office/powerpoint/2010/main" xmlns="" val="2466281084"/>
      </p:ext>
    </p:extLst>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22/09/2014</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22/09/2014</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22/09/2014</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22/09/2014</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t>22/09/2014</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22/09/2014</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22/09/2014</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22/09/2014</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6ED1D4-68E4-4449-9519-1760D213D13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22/09/2014</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ED1D4-68E4-4449-9519-1760D213D13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100446" y="141507"/>
            <a:ext cx="3542860" cy="715725"/>
          </a:xfrm>
          <a:prstGeom prst="rect">
            <a:avLst/>
          </a:prstGeom>
        </p:spPr>
        <p:txBody>
          <a:bodyPr vert="horz" lIns="91440" tIns="45720" rIns="91440" bIns="45720" rtlCol="0" anchor="ctr">
            <a:normAutofit fontScale="55000" lnSpcReduction="20000"/>
          </a:bodyPr>
          <a:lstStyle/>
          <a:p>
            <a:pPr>
              <a:spcBef>
                <a:spcPct val="0"/>
              </a:spcBef>
              <a:defRPr/>
            </a:pPr>
            <a:r>
              <a:rPr lang="it-IT" sz="3400" b="1" dirty="0" smtClean="0">
                <a:solidFill>
                  <a:srgbClr val="FF0000"/>
                </a:solidFill>
                <a:latin typeface="Calibri"/>
                <a:ea typeface="+mj-ea"/>
                <a:cs typeface="+mj-cs"/>
              </a:rPr>
              <a:t>PROPOSTA DELLA FLP DIFESA </a:t>
            </a:r>
          </a:p>
          <a:p>
            <a:pPr>
              <a:spcBef>
                <a:spcPct val="0"/>
              </a:spcBef>
              <a:defRPr/>
            </a:pPr>
            <a:r>
              <a:rPr lang="it-IT" sz="2800" dirty="0" smtClean="0">
                <a:solidFill>
                  <a:prstClr val="black"/>
                </a:solidFill>
                <a:latin typeface="Calibri"/>
                <a:ea typeface="+mj-ea"/>
                <a:cs typeface="+mj-cs"/>
              </a:rPr>
              <a:t>POLO NAZIONALE RIFORNIMENTI MOTORIZZAZIONE GENIO ARTIGLIERIA NBC</a:t>
            </a:r>
          </a:p>
        </p:txBody>
      </p:sp>
      <p:sp>
        <p:nvSpPr>
          <p:cNvPr id="7" name="Titolo 1"/>
          <p:cNvSpPr txBox="1">
            <a:spLocks/>
          </p:cNvSpPr>
          <p:nvPr/>
        </p:nvSpPr>
        <p:spPr>
          <a:xfrm>
            <a:off x="4644008" y="196850"/>
            <a:ext cx="3477072" cy="378659"/>
          </a:xfrm>
          <a:prstGeom prst="rect">
            <a:avLst/>
          </a:prstGeom>
        </p:spPr>
        <p:txBody>
          <a:bodyPr anchor="ctr"/>
          <a:lstStyle>
            <a:defPPr>
              <a:defRPr lang="it-IT"/>
            </a:defPPr>
            <a:lvl1pPr algn="ctr" eaLnBrk="1" hangingPunct="1">
              <a:defRPr sz="2800" b="1">
                <a:solidFill>
                  <a:srgbClr val="1F497D"/>
                </a:solidFill>
                <a:latin typeface="Lucida Sans Unicode"/>
                <a:ea typeface="Calibri"/>
                <a:cs typeface="+mj-cs"/>
              </a:defRPr>
            </a:lvl1pPr>
            <a:lvl2pPr algn="ctr" eaLnBrk="0" hangingPunct="0">
              <a:defRPr sz="1800" b="1">
                <a:solidFill>
                  <a:srgbClr val="253356"/>
                </a:solidFill>
                <a:latin typeface="Times New Roman" pitchFamily="18" charset="0"/>
              </a:defRPr>
            </a:lvl2pPr>
            <a:lvl3pPr algn="ctr" eaLnBrk="0" hangingPunct="0">
              <a:defRPr sz="1800" b="1">
                <a:solidFill>
                  <a:srgbClr val="253356"/>
                </a:solidFill>
                <a:latin typeface="Times New Roman" pitchFamily="18" charset="0"/>
              </a:defRPr>
            </a:lvl3pPr>
            <a:lvl4pPr algn="ctr" eaLnBrk="0" hangingPunct="0">
              <a:defRPr sz="1800" b="1">
                <a:solidFill>
                  <a:srgbClr val="253356"/>
                </a:solidFill>
                <a:latin typeface="Times New Roman" pitchFamily="18" charset="0"/>
              </a:defRPr>
            </a:lvl4pPr>
            <a:lvl5pPr algn="ctr" eaLnBrk="0" hangingPunct="0">
              <a:defRPr sz="1800" b="1">
                <a:solidFill>
                  <a:srgbClr val="253356"/>
                </a:solidFill>
                <a:latin typeface="Times New Roman" pitchFamily="18" charset="0"/>
              </a:defRPr>
            </a:lvl5pPr>
            <a:lvl6pPr marL="421092" algn="ctr" fontAlgn="base">
              <a:spcBef>
                <a:spcPct val="0"/>
              </a:spcBef>
              <a:spcAft>
                <a:spcPct val="0"/>
              </a:spcAft>
              <a:defRPr sz="1800" b="1">
                <a:solidFill>
                  <a:srgbClr val="253356"/>
                </a:solidFill>
                <a:latin typeface="Times New Roman" pitchFamily="18" charset="0"/>
              </a:defRPr>
            </a:lvl6pPr>
            <a:lvl7pPr marL="842184" algn="ctr" fontAlgn="base">
              <a:spcBef>
                <a:spcPct val="0"/>
              </a:spcBef>
              <a:spcAft>
                <a:spcPct val="0"/>
              </a:spcAft>
              <a:defRPr sz="1800" b="1">
                <a:solidFill>
                  <a:srgbClr val="253356"/>
                </a:solidFill>
                <a:latin typeface="Times New Roman" pitchFamily="18" charset="0"/>
              </a:defRPr>
            </a:lvl7pPr>
            <a:lvl8pPr marL="1263274" algn="ctr" fontAlgn="base">
              <a:spcBef>
                <a:spcPct val="0"/>
              </a:spcBef>
              <a:spcAft>
                <a:spcPct val="0"/>
              </a:spcAft>
              <a:defRPr sz="1800" b="1">
                <a:solidFill>
                  <a:srgbClr val="253356"/>
                </a:solidFill>
                <a:latin typeface="Times New Roman" pitchFamily="18" charset="0"/>
              </a:defRPr>
            </a:lvl8pPr>
            <a:lvl9pPr marL="1684366" algn="ctr" fontAlgn="base">
              <a:spcBef>
                <a:spcPct val="0"/>
              </a:spcBef>
              <a:spcAft>
                <a:spcPct val="0"/>
              </a:spcAft>
              <a:defRPr sz="1800" b="1">
                <a:solidFill>
                  <a:srgbClr val="253356"/>
                </a:solidFill>
                <a:latin typeface="Times New Roman" pitchFamily="18" charset="0"/>
              </a:defRPr>
            </a:lvl9pPr>
          </a:lstStyle>
          <a:p>
            <a:r>
              <a:rPr lang="it-IT" dirty="0" smtClean="0">
                <a:solidFill>
                  <a:srgbClr val="253356"/>
                </a:solidFill>
                <a:latin typeface="Arial Narrow" pitchFamily="34" charset="0"/>
                <a:ea typeface="+mj-ea"/>
              </a:rPr>
              <a:t>AREA LOGISTICA</a:t>
            </a:r>
            <a:endParaRPr lang="it-IT" dirty="0">
              <a:solidFill>
                <a:srgbClr val="253356"/>
              </a:solidFill>
              <a:latin typeface="Arial Narrow" pitchFamily="34" charset="0"/>
              <a:ea typeface="+mj-ea"/>
            </a:endParaRPr>
          </a:p>
        </p:txBody>
      </p:sp>
      <p:grpSp>
        <p:nvGrpSpPr>
          <p:cNvPr id="8" name="Gruppo 7"/>
          <p:cNvGrpSpPr/>
          <p:nvPr/>
        </p:nvGrpSpPr>
        <p:grpSpPr>
          <a:xfrm>
            <a:off x="4000496" y="642918"/>
            <a:ext cx="1012551" cy="614567"/>
            <a:chOff x="4139953" y="307289"/>
            <a:chExt cx="1012551" cy="614567"/>
          </a:xfrm>
        </p:grpSpPr>
        <p:sp>
          <p:nvSpPr>
            <p:cNvPr id="9" name="Rettangolo 8"/>
            <p:cNvSpPr/>
            <p:nvPr/>
          </p:nvSpPr>
          <p:spPr>
            <a:xfrm>
              <a:off x="4139953" y="307289"/>
              <a:ext cx="1012551" cy="614567"/>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0" name="Rettangolo 9"/>
            <p:cNvSpPr/>
            <p:nvPr/>
          </p:nvSpPr>
          <p:spPr>
            <a:xfrm>
              <a:off x="4139953" y="307289"/>
              <a:ext cx="1012551" cy="614567"/>
            </a:xfrm>
            <a:prstGeom prst="rect">
              <a:avLst/>
            </a:prstGeom>
            <a:ln w="19050" cmpd="sng"/>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ysClr val="window" lastClr="FFFFFF"/>
                  </a:solidFill>
                  <a:latin typeface="Calibri"/>
                  <a:ea typeface="+mn-ea"/>
                  <a:cs typeface="+mn-cs"/>
                </a:rPr>
                <a:t>Direttore</a:t>
              </a:r>
              <a:endParaRPr lang="it-IT" sz="1800" b="1" kern="1200" dirty="0">
                <a:solidFill>
                  <a:sysClr val="window" lastClr="FFFFFF"/>
                </a:solidFill>
                <a:latin typeface="Calibri"/>
                <a:ea typeface="+mn-ea"/>
                <a:cs typeface="+mn-cs"/>
              </a:endParaRPr>
            </a:p>
          </p:txBody>
        </p:sp>
      </p:grpSp>
      <p:grpSp>
        <p:nvGrpSpPr>
          <p:cNvPr id="11" name="Gruppo 10"/>
          <p:cNvGrpSpPr/>
          <p:nvPr/>
        </p:nvGrpSpPr>
        <p:grpSpPr>
          <a:xfrm>
            <a:off x="785786" y="1285860"/>
            <a:ext cx="1083989" cy="614567"/>
            <a:chOff x="928663" y="779150"/>
            <a:chExt cx="1012551" cy="614567"/>
          </a:xfrm>
        </p:grpSpPr>
        <p:sp>
          <p:nvSpPr>
            <p:cNvPr id="12" name="Rettangolo 11"/>
            <p:cNvSpPr/>
            <p:nvPr/>
          </p:nvSpPr>
          <p:spPr>
            <a:xfrm>
              <a:off x="928663" y="779150"/>
              <a:ext cx="1012551" cy="614567"/>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3" name="Rettangolo 12"/>
            <p:cNvSpPr/>
            <p:nvPr/>
          </p:nvSpPr>
          <p:spPr>
            <a:xfrm>
              <a:off x="928663" y="779150"/>
              <a:ext cx="1012551" cy="6145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t-IT" sz="1100" b="1" kern="1200" dirty="0" smtClean="0">
                  <a:solidFill>
                    <a:schemeClr val="tx1"/>
                  </a:solidFill>
                  <a:latin typeface="Calibri"/>
                  <a:ea typeface="+mn-ea"/>
                  <a:cs typeface="+mn-cs"/>
                </a:rPr>
                <a:t>Vice</a:t>
              </a:r>
            </a:p>
            <a:p>
              <a:pPr lvl="0" algn="ctr" defTabSz="488950">
                <a:lnSpc>
                  <a:spcPct val="90000"/>
                </a:lnSpc>
                <a:spcBef>
                  <a:spcPct val="0"/>
                </a:spcBef>
                <a:spcAft>
                  <a:spcPct val="35000"/>
                </a:spcAft>
              </a:pPr>
              <a:r>
                <a:rPr lang="it-IT" sz="1100" b="1" kern="1200" dirty="0" smtClean="0">
                  <a:solidFill>
                    <a:schemeClr val="tx1"/>
                  </a:solidFill>
                  <a:latin typeface="Calibri"/>
                  <a:ea typeface="+mn-ea"/>
                  <a:cs typeface="+mn-cs"/>
                </a:rPr>
                <a:t>Direttore</a:t>
              </a:r>
            </a:p>
            <a:p>
              <a:pPr lvl="0" algn="ctr" defTabSz="488950">
                <a:lnSpc>
                  <a:spcPct val="90000"/>
                </a:lnSpc>
                <a:spcBef>
                  <a:spcPct val="0"/>
                </a:spcBef>
                <a:spcAft>
                  <a:spcPct val="35000"/>
                </a:spcAft>
              </a:pPr>
              <a:r>
                <a:rPr lang="it-IT" sz="1100" b="1" kern="1200" dirty="0" smtClean="0">
                  <a:solidFill>
                    <a:schemeClr val="tx1"/>
                  </a:solidFill>
                  <a:latin typeface="Calibri"/>
                  <a:ea typeface="+mn-ea"/>
                  <a:cs typeface="+mn-cs"/>
                </a:rPr>
                <a:t>(DIRIGENTE)</a:t>
              </a:r>
              <a:endParaRPr lang="it-IT" sz="1100" b="1" kern="1200" dirty="0">
                <a:solidFill>
                  <a:schemeClr val="tx1"/>
                </a:solidFill>
                <a:latin typeface="Calibri"/>
                <a:ea typeface="+mn-ea"/>
                <a:cs typeface="+mn-cs"/>
              </a:endParaRPr>
            </a:p>
          </p:txBody>
        </p:sp>
      </p:grpSp>
      <p:grpSp>
        <p:nvGrpSpPr>
          <p:cNvPr id="14" name="Gruppo 13"/>
          <p:cNvGrpSpPr/>
          <p:nvPr/>
        </p:nvGrpSpPr>
        <p:grpSpPr>
          <a:xfrm>
            <a:off x="785786" y="2143116"/>
            <a:ext cx="1082141" cy="491986"/>
            <a:chOff x="928664" y="1564967"/>
            <a:chExt cx="1082141" cy="491986"/>
          </a:xfrm>
        </p:grpSpPr>
        <p:sp>
          <p:nvSpPr>
            <p:cNvPr id="15" name="Rettangolo 14"/>
            <p:cNvSpPr/>
            <p:nvPr/>
          </p:nvSpPr>
          <p:spPr>
            <a:xfrm>
              <a:off x="928664" y="1564967"/>
              <a:ext cx="1082141" cy="491986"/>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6" name="Rettangolo 15"/>
            <p:cNvSpPr/>
            <p:nvPr/>
          </p:nvSpPr>
          <p:spPr>
            <a:xfrm>
              <a:off x="928664" y="1564967"/>
              <a:ext cx="1082141"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 Ufficio</a:t>
              </a:r>
            </a:p>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Personale</a:t>
              </a:r>
              <a:endParaRPr lang="it-IT" sz="1200" b="1" kern="1200" dirty="0">
                <a:solidFill>
                  <a:schemeClr val="tx1"/>
                </a:solidFill>
                <a:latin typeface="Calibri"/>
                <a:ea typeface="+mn-ea"/>
                <a:cs typeface="+mn-cs"/>
              </a:endParaRPr>
            </a:p>
          </p:txBody>
        </p:sp>
      </p:grpSp>
      <p:grpSp>
        <p:nvGrpSpPr>
          <p:cNvPr id="17" name="Gruppo 16"/>
          <p:cNvGrpSpPr/>
          <p:nvPr/>
        </p:nvGrpSpPr>
        <p:grpSpPr>
          <a:xfrm>
            <a:off x="785786" y="4857760"/>
            <a:ext cx="1185217" cy="571507"/>
            <a:chOff x="785785" y="3107852"/>
            <a:chExt cx="1285885" cy="933762"/>
          </a:xfrm>
        </p:grpSpPr>
        <p:sp>
          <p:nvSpPr>
            <p:cNvPr id="18" name="Rettangolo 17"/>
            <p:cNvSpPr/>
            <p:nvPr/>
          </p:nvSpPr>
          <p:spPr>
            <a:xfrm>
              <a:off x="785785" y="3107852"/>
              <a:ext cx="1245017" cy="817039"/>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9" name="Rettangolo 18"/>
            <p:cNvSpPr/>
            <p:nvPr/>
          </p:nvSpPr>
          <p:spPr>
            <a:xfrm>
              <a:off x="785785" y="3107855"/>
              <a:ext cx="1285885" cy="933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Sez. Gestione Risorse Inf</a:t>
              </a:r>
              <a:r>
                <a:rPr lang="it-IT" sz="1200" b="1" kern="1200" dirty="0" smtClean="0">
                  <a:solidFill>
                    <a:sysClr val="window" lastClr="FFFFFF"/>
                  </a:solidFill>
                  <a:latin typeface="Calibri"/>
                  <a:ea typeface="+mn-ea"/>
                  <a:cs typeface="+mn-cs"/>
                </a:rPr>
                <a:t>.</a:t>
              </a:r>
              <a:endParaRPr lang="it-IT" sz="1200" b="1" kern="1200" dirty="0">
                <a:solidFill>
                  <a:sysClr val="window" lastClr="FFFFFF"/>
                </a:solidFill>
                <a:latin typeface="Calibri"/>
                <a:ea typeface="+mn-ea"/>
                <a:cs typeface="+mn-cs"/>
              </a:endParaRPr>
            </a:p>
          </p:txBody>
        </p:sp>
      </p:grpSp>
      <p:grpSp>
        <p:nvGrpSpPr>
          <p:cNvPr id="20" name="Gruppo 19"/>
          <p:cNvGrpSpPr/>
          <p:nvPr/>
        </p:nvGrpSpPr>
        <p:grpSpPr>
          <a:xfrm>
            <a:off x="2500298" y="2285989"/>
            <a:ext cx="1000133" cy="642941"/>
            <a:chOff x="1174262" y="2462269"/>
            <a:chExt cx="1428762" cy="737979"/>
          </a:xfrm>
        </p:grpSpPr>
        <p:sp>
          <p:nvSpPr>
            <p:cNvPr id="21" name="Rettangolo 20"/>
            <p:cNvSpPr/>
            <p:nvPr/>
          </p:nvSpPr>
          <p:spPr>
            <a:xfrm>
              <a:off x="1276318" y="2462272"/>
              <a:ext cx="1326706" cy="491987"/>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txBody>
            <a:bodyPr/>
            <a:lstStyle/>
            <a:p>
              <a:pPr lvl="0" algn="ctr" defTabSz="533400">
                <a:lnSpc>
                  <a:spcPct val="90000"/>
                </a:lnSpc>
                <a:spcBef>
                  <a:spcPct val="0"/>
                </a:spcBef>
                <a:spcAft>
                  <a:spcPct val="35000"/>
                </a:spcAft>
              </a:pPr>
              <a:r>
                <a:rPr lang="it-IT" sz="1000" b="1" dirty="0">
                  <a:solidFill>
                    <a:sysClr val="window" lastClr="FFFFFF"/>
                  </a:solidFill>
                </a:rPr>
                <a:t>Uff. </a:t>
              </a:r>
            </a:p>
            <a:p>
              <a:pPr lvl="0" algn="ctr" defTabSz="533400">
                <a:lnSpc>
                  <a:spcPct val="90000"/>
                </a:lnSpc>
                <a:spcBef>
                  <a:spcPct val="0"/>
                </a:spcBef>
                <a:spcAft>
                  <a:spcPct val="35000"/>
                </a:spcAft>
              </a:pPr>
              <a:r>
                <a:rPr lang="it-IT" sz="1000" b="1" dirty="0">
                  <a:solidFill>
                    <a:sysClr val="window" lastClr="FFFFFF"/>
                  </a:solidFill>
                </a:rPr>
                <a:t>Comando</a:t>
              </a:r>
            </a:p>
            <a:p>
              <a:endParaRPr lang="it-IT" dirty="0"/>
            </a:p>
          </p:txBody>
        </p:sp>
        <p:sp>
          <p:nvSpPr>
            <p:cNvPr id="22" name="Rettangolo 21"/>
            <p:cNvSpPr/>
            <p:nvPr/>
          </p:nvSpPr>
          <p:spPr>
            <a:xfrm>
              <a:off x="1174262" y="2462269"/>
              <a:ext cx="1428760" cy="737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it-IT" sz="1000" b="1" kern="1200" dirty="0">
                <a:solidFill>
                  <a:sysClr val="window" lastClr="FFFFFF"/>
                </a:solidFill>
                <a:latin typeface="Calibri"/>
                <a:ea typeface="+mn-ea"/>
                <a:cs typeface="+mn-cs"/>
              </a:endParaRPr>
            </a:p>
          </p:txBody>
        </p:sp>
      </p:grpSp>
      <p:grpSp>
        <p:nvGrpSpPr>
          <p:cNvPr id="23" name="Gruppo 22"/>
          <p:cNvGrpSpPr/>
          <p:nvPr/>
        </p:nvGrpSpPr>
        <p:grpSpPr>
          <a:xfrm>
            <a:off x="785786" y="4286256"/>
            <a:ext cx="1153587" cy="491986"/>
            <a:chOff x="1214413" y="3636668"/>
            <a:chExt cx="1225025" cy="491986"/>
          </a:xfrm>
        </p:grpSpPr>
        <p:sp>
          <p:nvSpPr>
            <p:cNvPr id="24" name="Rettangolo 23"/>
            <p:cNvSpPr/>
            <p:nvPr/>
          </p:nvSpPr>
          <p:spPr>
            <a:xfrm>
              <a:off x="1214413" y="3636668"/>
              <a:ext cx="1225025" cy="491986"/>
            </a:xfrm>
            <a:prstGeom prst="rect">
              <a:avLst/>
            </a:prstGeom>
            <a:solidFill>
              <a:srgbClr val="92D05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25" name="Rettangolo 24"/>
            <p:cNvSpPr/>
            <p:nvPr/>
          </p:nvSpPr>
          <p:spPr>
            <a:xfrm>
              <a:off x="1214413" y="3636668"/>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Text" lastClr="000000"/>
                  </a:solidFill>
                  <a:latin typeface="Calibri"/>
                  <a:ea typeface="+mn-ea"/>
                  <a:cs typeface="+mn-cs"/>
                </a:rPr>
                <a:t>Sez. Logistica e Addestramento</a:t>
              </a:r>
              <a:endParaRPr lang="it-IT" sz="1200" b="1" kern="1200" dirty="0">
                <a:solidFill>
                  <a:sysClr val="windowText" lastClr="000000"/>
                </a:solidFill>
                <a:latin typeface="Calibri"/>
                <a:ea typeface="+mn-ea"/>
                <a:cs typeface="+mn-cs"/>
              </a:endParaRPr>
            </a:p>
          </p:txBody>
        </p:sp>
      </p:grpSp>
      <p:grpSp>
        <p:nvGrpSpPr>
          <p:cNvPr id="26" name="Gruppo 25"/>
          <p:cNvGrpSpPr/>
          <p:nvPr/>
        </p:nvGrpSpPr>
        <p:grpSpPr>
          <a:xfrm>
            <a:off x="2571736" y="3357562"/>
            <a:ext cx="1296463" cy="491986"/>
            <a:chOff x="2920012" y="3033772"/>
            <a:chExt cx="1296463" cy="491986"/>
          </a:xfrm>
        </p:grpSpPr>
        <p:sp>
          <p:nvSpPr>
            <p:cNvPr id="27" name="Rettangolo 26"/>
            <p:cNvSpPr/>
            <p:nvPr/>
          </p:nvSpPr>
          <p:spPr>
            <a:xfrm>
              <a:off x="2920012" y="3033772"/>
              <a:ext cx="1225025" cy="491986"/>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28" name="Rettangolo 27"/>
            <p:cNvSpPr/>
            <p:nvPr/>
          </p:nvSpPr>
          <p:spPr>
            <a:xfrm>
              <a:off x="2920012" y="3033772"/>
              <a:ext cx="1296463"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Ufficio Amministrazione</a:t>
              </a:r>
              <a:endParaRPr lang="it-IT" sz="1200" b="1" kern="1200" dirty="0">
                <a:solidFill>
                  <a:schemeClr val="tx1"/>
                </a:solidFill>
                <a:latin typeface="Calibri"/>
                <a:ea typeface="+mn-ea"/>
                <a:cs typeface="+mn-cs"/>
              </a:endParaRPr>
            </a:p>
          </p:txBody>
        </p:sp>
      </p:grpSp>
      <p:grpSp>
        <p:nvGrpSpPr>
          <p:cNvPr id="29" name="Gruppo 28"/>
          <p:cNvGrpSpPr/>
          <p:nvPr/>
        </p:nvGrpSpPr>
        <p:grpSpPr>
          <a:xfrm>
            <a:off x="2571736" y="3929066"/>
            <a:ext cx="1225025" cy="491986"/>
            <a:chOff x="2900563" y="3682989"/>
            <a:chExt cx="1225025" cy="491986"/>
          </a:xfrm>
        </p:grpSpPr>
        <p:sp>
          <p:nvSpPr>
            <p:cNvPr id="30" name="Rettangolo 29"/>
            <p:cNvSpPr/>
            <p:nvPr/>
          </p:nvSpPr>
          <p:spPr>
            <a:xfrm>
              <a:off x="2900563" y="3682989"/>
              <a:ext cx="1225025" cy="491986"/>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31" name="Rettangolo 30"/>
            <p:cNvSpPr/>
            <p:nvPr/>
          </p:nvSpPr>
          <p:spPr>
            <a:xfrm>
              <a:off x="2900563" y="3682989"/>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Text" lastClr="000000"/>
                  </a:solidFill>
                  <a:latin typeface="Calibri"/>
                  <a:ea typeface="+mn-ea"/>
                  <a:cs typeface="+mn-cs"/>
                </a:rPr>
                <a:t>Sez. </a:t>
              </a:r>
              <a:r>
                <a:rPr lang="it-IT" sz="1100" b="1" kern="1200" dirty="0" err="1" smtClean="0">
                  <a:solidFill>
                    <a:sysClr val="windowText" lastClr="000000"/>
                  </a:solidFill>
                  <a:latin typeface="Calibri"/>
                  <a:ea typeface="+mn-ea"/>
                  <a:cs typeface="+mn-cs"/>
                </a:rPr>
                <a:t>Gest</a:t>
              </a:r>
              <a:r>
                <a:rPr lang="it-IT" sz="1100" b="1" kern="1200" dirty="0" smtClean="0">
                  <a:solidFill>
                    <a:sysClr val="windowText" lastClr="000000"/>
                  </a:solidFill>
                  <a:latin typeface="Calibri"/>
                  <a:ea typeface="+mn-ea"/>
                  <a:cs typeface="+mn-cs"/>
                </a:rPr>
                <a:t>. </a:t>
              </a:r>
              <a:r>
                <a:rPr lang="it-IT" sz="1100" b="1" kern="1200" dirty="0" smtClean="0">
                  <a:solidFill>
                    <a:schemeClr val="tx1"/>
                  </a:solidFill>
                  <a:latin typeface="Calibri"/>
                  <a:ea typeface="+mn-ea"/>
                  <a:cs typeface="+mn-cs"/>
                </a:rPr>
                <a:t>Finanziaria (</a:t>
              </a:r>
              <a:r>
                <a:rPr lang="it-IT" sz="1100" b="1" kern="1200" dirty="0" smtClean="0">
                  <a:solidFill>
                    <a:sysClr val="windowText" lastClr="000000"/>
                  </a:solidFill>
                  <a:latin typeface="Calibri"/>
                  <a:ea typeface="+mn-ea"/>
                  <a:cs typeface="+mn-cs"/>
                </a:rPr>
                <a:t>già </a:t>
              </a:r>
              <a:r>
                <a:rPr lang="it-IT" sz="1100" b="1" kern="1200" dirty="0" err="1" smtClean="0">
                  <a:solidFill>
                    <a:sysClr val="windowText" lastClr="000000"/>
                  </a:solidFill>
                  <a:latin typeface="Calibri"/>
                  <a:ea typeface="+mn-ea"/>
                  <a:cs typeface="+mn-cs"/>
                </a:rPr>
                <a:t>Sz</a:t>
              </a:r>
              <a:r>
                <a:rPr lang="it-IT" sz="1100" b="1" kern="1200" dirty="0" smtClean="0">
                  <a:solidFill>
                    <a:sysClr val="windowText" lastClr="000000"/>
                  </a:solidFill>
                  <a:latin typeface="Calibri"/>
                  <a:ea typeface="+mn-ea"/>
                  <a:cs typeface="+mn-cs"/>
                </a:rPr>
                <a:t>. </a:t>
              </a:r>
              <a:r>
                <a:rPr lang="it-IT" sz="1100" b="1" kern="1200" dirty="0" err="1" smtClean="0">
                  <a:solidFill>
                    <a:sysClr val="windowText" lastClr="000000"/>
                  </a:solidFill>
                  <a:latin typeface="Calibri"/>
                  <a:ea typeface="+mn-ea"/>
                  <a:cs typeface="+mn-cs"/>
                </a:rPr>
                <a:t>Gest</a:t>
              </a:r>
              <a:r>
                <a:rPr lang="it-IT" sz="1100" b="1" kern="1200" dirty="0" smtClean="0">
                  <a:solidFill>
                    <a:sysClr val="windowText" lastClr="000000"/>
                  </a:solidFill>
                  <a:latin typeface="Calibri"/>
                  <a:ea typeface="+mn-ea"/>
                  <a:cs typeface="+mn-cs"/>
                </a:rPr>
                <a:t>. </a:t>
              </a:r>
              <a:r>
                <a:rPr lang="it-IT" sz="1200" b="1" kern="1200" dirty="0" smtClean="0">
                  <a:solidFill>
                    <a:sysClr val="windowText" lastClr="000000"/>
                  </a:solidFill>
                  <a:latin typeface="Calibri"/>
                  <a:ea typeface="+mn-ea"/>
                  <a:cs typeface="+mn-cs"/>
                </a:rPr>
                <a:t>Denaro)</a:t>
              </a:r>
              <a:endParaRPr lang="it-IT" sz="1200" b="1" kern="1200" dirty="0">
                <a:solidFill>
                  <a:sysClr val="windowText" lastClr="000000"/>
                </a:solidFill>
                <a:latin typeface="Calibri"/>
                <a:ea typeface="+mn-ea"/>
                <a:cs typeface="+mn-cs"/>
              </a:endParaRPr>
            </a:p>
          </p:txBody>
        </p:sp>
      </p:grpSp>
      <p:grpSp>
        <p:nvGrpSpPr>
          <p:cNvPr id="32" name="Gruppo 31"/>
          <p:cNvGrpSpPr/>
          <p:nvPr/>
        </p:nvGrpSpPr>
        <p:grpSpPr>
          <a:xfrm>
            <a:off x="2571736" y="4500570"/>
            <a:ext cx="1225025" cy="491986"/>
            <a:chOff x="3154830" y="4185268"/>
            <a:chExt cx="1225025" cy="491986"/>
          </a:xfrm>
        </p:grpSpPr>
        <p:sp>
          <p:nvSpPr>
            <p:cNvPr id="33" name="Rettangolo 32"/>
            <p:cNvSpPr/>
            <p:nvPr/>
          </p:nvSpPr>
          <p:spPr>
            <a:xfrm>
              <a:off x="3154830" y="4185268"/>
              <a:ext cx="1225025" cy="491986"/>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34" name="Rettangolo 33"/>
            <p:cNvSpPr/>
            <p:nvPr/>
          </p:nvSpPr>
          <p:spPr>
            <a:xfrm>
              <a:off x="3154830" y="4185268"/>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Sez. </a:t>
              </a:r>
            </a:p>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Contratti</a:t>
              </a:r>
              <a:endParaRPr lang="it-IT" sz="1200" b="1" kern="1200" dirty="0">
                <a:solidFill>
                  <a:schemeClr val="tx1"/>
                </a:solidFill>
                <a:latin typeface="Calibri"/>
                <a:ea typeface="+mn-ea"/>
                <a:cs typeface="+mn-cs"/>
              </a:endParaRPr>
            </a:p>
          </p:txBody>
        </p:sp>
      </p:grpSp>
      <p:grpSp>
        <p:nvGrpSpPr>
          <p:cNvPr id="38" name="Gruppo 37"/>
          <p:cNvGrpSpPr/>
          <p:nvPr/>
        </p:nvGrpSpPr>
        <p:grpSpPr>
          <a:xfrm>
            <a:off x="2571736" y="5072074"/>
            <a:ext cx="1225025" cy="611358"/>
            <a:chOff x="3224454" y="5218676"/>
            <a:chExt cx="1225025" cy="611358"/>
          </a:xfrm>
        </p:grpSpPr>
        <p:sp>
          <p:nvSpPr>
            <p:cNvPr id="39" name="Rettangolo 38"/>
            <p:cNvSpPr/>
            <p:nvPr/>
          </p:nvSpPr>
          <p:spPr>
            <a:xfrm>
              <a:off x="3224454" y="5218676"/>
              <a:ext cx="1225025" cy="611358"/>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0" name="Rettangolo 39"/>
            <p:cNvSpPr/>
            <p:nvPr/>
          </p:nvSpPr>
          <p:spPr>
            <a:xfrm>
              <a:off x="3224454" y="5290114"/>
              <a:ext cx="1153587" cy="500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Text" lastClr="000000"/>
                  </a:solidFill>
                  <a:latin typeface="Calibri"/>
                  <a:ea typeface="+mn-ea"/>
                  <a:cs typeface="+mn-cs"/>
                </a:rPr>
                <a:t>Sez. </a:t>
              </a:r>
            </a:p>
            <a:p>
              <a:pPr lvl="0" algn="ctr" defTabSz="533400">
                <a:lnSpc>
                  <a:spcPct val="90000"/>
                </a:lnSpc>
                <a:spcBef>
                  <a:spcPct val="0"/>
                </a:spcBef>
                <a:spcAft>
                  <a:spcPct val="35000"/>
                </a:spcAft>
              </a:pPr>
              <a:r>
                <a:rPr lang="it-IT" sz="1200" b="1" kern="1200" dirty="0" err="1" smtClean="0">
                  <a:solidFill>
                    <a:sysClr val="windowText" lastClr="000000"/>
                  </a:solidFill>
                  <a:latin typeface="Calibri"/>
                  <a:ea typeface="+mn-ea"/>
                  <a:cs typeface="+mn-cs"/>
                </a:rPr>
                <a:t>Gest</a:t>
              </a:r>
              <a:r>
                <a:rPr lang="it-IT" sz="1200" b="1" kern="1200" dirty="0" smtClean="0">
                  <a:solidFill>
                    <a:sysClr val="windowText" lastClr="000000"/>
                  </a:solidFill>
                  <a:latin typeface="Calibri"/>
                  <a:ea typeface="+mn-ea"/>
                  <a:cs typeface="+mn-cs"/>
                </a:rPr>
                <a:t>. Patrimoniale</a:t>
              </a:r>
              <a:endParaRPr lang="it-IT" sz="1200" b="1" kern="1200" dirty="0">
                <a:solidFill>
                  <a:sysClr val="windowText" lastClr="000000"/>
                </a:solidFill>
                <a:latin typeface="Calibri"/>
                <a:ea typeface="+mn-ea"/>
                <a:cs typeface="+mn-cs"/>
              </a:endParaRPr>
            </a:p>
          </p:txBody>
        </p:sp>
      </p:grpSp>
      <p:grpSp>
        <p:nvGrpSpPr>
          <p:cNvPr id="41" name="Gruppo 40"/>
          <p:cNvGrpSpPr/>
          <p:nvPr/>
        </p:nvGrpSpPr>
        <p:grpSpPr>
          <a:xfrm>
            <a:off x="2571736" y="1785926"/>
            <a:ext cx="928694" cy="436284"/>
            <a:chOff x="2827798" y="2400615"/>
            <a:chExt cx="1160452" cy="436284"/>
          </a:xfrm>
        </p:grpSpPr>
        <p:sp>
          <p:nvSpPr>
            <p:cNvPr id="42" name="Rettangolo 41"/>
            <p:cNvSpPr/>
            <p:nvPr/>
          </p:nvSpPr>
          <p:spPr>
            <a:xfrm>
              <a:off x="2827798" y="2400615"/>
              <a:ext cx="1160452" cy="436284"/>
            </a:xfrm>
            <a:prstGeom prst="rect">
              <a:avLst/>
            </a:prstGeom>
            <a:solidFill>
              <a:srgbClr val="4F81BD">
                <a:hueOff val="0"/>
                <a:satOff val="0"/>
                <a:lumOff val="0"/>
                <a:alphaOff val="0"/>
              </a:srgbClr>
            </a:solidFill>
            <a:ln w="25400" cap="flat" cmpd="sng" algn="ctr">
              <a:solidFill>
                <a:sysClr val="windowText" lastClr="000000"/>
              </a:solidFill>
              <a:prstDash val="dash"/>
            </a:ln>
            <a:effectLst/>
          </p:spPr>
          <p:style>
            <a:lnRef idx="2">
              <a:scrgbClr r="0" g="0" b="0"/>
            </a:lnRef>
            <a:fillRef idx="1">
              <a:scrgbClr r="0" g="0" b="0"/>
            </a:fillRef>
            <a:effectRef idx="0">
              <a:scrgbClr r="0" g="0" b="0"/>
            </a:effectRef>
            <a:fontRef idx="minor">
              <a:schemeClr val="lt1"/>
            </a:fontRef>
          </p:style>
        </p:sp>
        <p:sp>
          <p:nvSpPr>
            <p:cNvPr id="43" name="Rettangolo 42"/>
            <p:cNvSpPr/>
            <p:nvPr/>
          </p:nvSpPr>
          <p:spPr>
            <a:xfrm>
              <a:off x="2827798" y="2400615"/>
              <a:ext cx="1160452" cy="436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b="1" kern="1200" dirty="0" smtClean="0">
                  <a:solidFill>
                    <a:sysClr val="window" lastClr="FFFFFF"/>
                  </a:solidFill>
                  <a:latin typeface="Calibri"/>
                  <a:ea typeface="+mn-ea"/>
                  <a:cs typeface="+mn-cs"/>
                </a:rPr>
                <a:t>Parco </a:t>
              </a:r>
            </a:p>
            <a:p>
              <a:pPr lvl="0" algn="ctr" defTabSz="444500">
                <a:lnSpc>
                  <a:spcPct val="90000"/>
                </a:lnSpc>
                <a:spcBef>
                  <a:spcPct val="0"/>
                </a:spcBef>
                <a:spcAft>
                  <a:spcPct val="35000"/>
                </a:spcAft>
              </a:pPr>
              <a:r>
                <a:rPr lang="it-IT" sz="1000" b="1" kern="1200" dirty="0" err="1" smtClean="0">
                  <a:solidFill>
                    <a:sysClr val="window" lastClr="FFFFFF"/>
                  </a:solidFill>
                  <a:latin typeface="Calibri"/>
                  <a:ea typeface="+mn-ea"/>
                  <a:cs typeface="+mn-cs"/>
                </a:rPr>
                <a:t>Mat</a:t>
              </a:r>
              <a:r>
                <a:rPr lang="it-IT" sz="1000" b="1" kern="1200" dirty="0" smtClean="0">
                  <a:solidFill>
                    <a:sysClr val="window" lastClr="FFFFFF"/>
                  </a:solidFill>
                  <a:latin typeface="Calibri"/>
                  <a:ea typeface="+mn-ea"/>
                  <a:cs typeface="+mn-cs"/>
                </a:rPr>
                <a:t>. </a:t>
              </a:r>
              <a:r>
                <a:rPr lang="it-IT" sz="1000" b="1" kern="1200" dirty="0" err="1" smtClean="0">
                  <a:solidFill>
                    <a:sysClr val="window" lastClr="FFFFFF"/>
                  </a:solidFill>
                  <a:latin typeface="Calibri"/>
                  <a:ea typeface="+mn-ea"/>
                  <a:cs typeface="+mn-cs"/>
                </a:rPr>
                <a:t>Cing</a:t>
              </a:r>
              <a:r>
                <a:rPr lang="it-IT" sz="1000" b="1" kern="1200" dirty="0" smtClean="0">
                  <a:solidFill>
                    <a:sysClr val="window" lastClr="FFFFFF"/>
                  </a:solidFill>
                  <a:latin typeface="Calibri"/>
                  <a:ea typeface="+mn-ea"/>
                  <a:cs typeface="+mn-cs"/>
                </a:rPr>
                <a:t>. e </a:t>
              </a:r>
              <a:r>
                <a:rPr lang="it-IT" sz="1000" b="1" kern="1200" dirty="0" err="1" smtClean="0">
                  <a:solidFill>
                    <a:sysClr val="window" lastClr="FFFFFF"/>
                  </a:solidFill>
                  <a:latin typeface="Calibri"/>
                  <a:ea typeface="+mn-ea"/>
                  <a:cs typeface="+mn-cs"/>
                </a:rPr>
                <a:t>Cor</a:t>
              </a:r>
              <a:r>
                <a:rPr lang="it-IT" sz="1000" b="1" kern="1200" dirty="0" smtClean="0">
                  <a:solidFill>
                    <a:sysClr val="window" lastClr="FFFFFF"/>
                  </a:solidFill>
                  <a:latin typeface="Calibri"/>
                  <a:ea typeface="+mn-ea"/>
                  <a:cs typeface="+mn-cs"/>
                </a:rPr>
                <a:t>. </a:t>
              </a:r>
              <a:endParaRPr lang="it-IT" sz="1000" b="1" kern="1200" dirty="0">
                <a:solidFill>
                  <a:sysClr val="window" lastClr="FFFFFF"/>
                </a:solidFill>
                <a:latin typeface="Calibri"/>
                <a:ea typeface="+mn-ea"/>
                <a:cs typeface="+mn-cs"/>
              </a:endParaRPr>
            </a:p>
          </p:txBody>
        </p:sp>
      </p:grpSp>
      <p:grpSp>
        <p:nvGrpSpPr>
          <p:cNvPr id="44" name="Gruppo 43"/>
          <p:cNvGrpSpPr/>
          <p:nvPr/>
        </p:nvGrpSpPr>
        <p:grpSpPr>
          <a:xfrm>
            <a:off x="2571736" y="1285860"/>
            <a:ext cx="928692" cy="428628"/>
            <a:chOff x="2802692" y="853352"/>
            <a:chExt cx="1284541" cy="632127"/>
          </a:xfrm>
        </p:grpSpPr>
        <p:sp>
          <p:nvSpPr>
            <p:cNvPr id="45" name="Rettangolo 44"/>
            <p:cNvSpPr/>
            <p:nvPr/>
          </p:nvSpPr>
          <p:spPr>
            <a:xfrm>
              <a:off x="2893012" y="976267"/>
              <a:ext cx="1107761" cy="430196"/>
            </a:xfrm>
            <a:prstGeom prst="rect">
              <a:avLst/>
            </a:prstGeom>
            <a:solidFill>
              <a:srgbClr val="92D05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6" name="Rettangolo 45"/>
            <p:cNvSpPr/>
            <p:nvPr/>
          </p:nvSpPr>
          <p:spPr>
            <a:xfrm>
              <a:off x="2802692" y="853352"/>
              <a:ext cx="1284541" cy="632127"/>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Text" lastClr="000000"/>
                  </a:solidFill>
                  <a:latin typeface="Calibri"/>
                  <a:ea typeface="+mn-ea"/>
                  <a:cs typeface="+mn-cs"/>
                </a:rPr>
                <a:t>Segreteria </a:t>
              </a:r>
            </a:p>
            <a:p>
              <a:pPr lvl="0" algn="ctr" defTabSz="533400">
                <a:lnSpc>
                  <a:spcPct val="90000"/>
                </a:lnSpc>
                <a:spcBef>
                  <a:spcPct val="0"/>
                </a:spcBef>
                <a:spcAft>
                  <a:spcPct val="35000"/>
                </a:spcAft>
              </a:pPr>
              <a:r>
                <a:rPr lang="it-IT" sz="1200" kern="1200" dirty="0" smtClean="0">
                  <a:solidFill>
                    <a:sysClr val="windowText" lastClr="000000"/>
                  </a:solidFill>
                  <a:latin typeface="Calibri"/>
                  <a:ea typeface="+mn-ea"/>
                  <a:cs typeface="+mn-cs"/>
                </a:rPr>
                <a:t>Particolare</a:t>
              </a:r>
              <a:endParaRPr lang="it-IT" sz="1200" kern="1200" dirty="0">
                <a:solidFill>
                  <a:sysClr val="windowText" lastClr="000000"/>
                </a:solidFill>
                <a:latin typeface="Calibri"/>
                <a:ea typeface="+mn-ea"/>
                <a:cs typeface="+mn-cs"/>
              </a:endParaRPr>
            </a:p>
          </p:txBody>
        </p:sp>
      </p:grpSp>
      <p:grpSp>
        <p:nvGrpSpPr>
          <p:cNvPr id="47" name="Gruppo 46"/>
          <p:cNvGrpSpPr/>
          <p:nvPr/>
        </p:nvGrpSpPr>
        <p:grpSpPr>
          <a:xfrm>
            <a:off x="5715008" y="1142984"/>
            <a:ext cx="1383352" cy="614567"/>
            <a:chOff x="5786446" y="1064902"/>
            <a:chExt cx="1383352" cy="614567"/>
          </a:xfrm>
        </p:grpSpPr>
        <p:sp>
          <p:nvSpPr>
            <p:cNvPr id="48" name="Rettangolo 47"/>
            <p:cNvSpPr/>
            <p:nvPr/>
          </p:nvSpPr>
          <p:spPr>
            <a:xfrm>
              <a:off x="5786446" y="1064902"/>
              <a:ext cx="1383352" cy="614567"/>
            </a:xfrm>
            <a:prstGeom prst="rect">
              <a:avLst/>
            </a:prstGeom>
            <a:solidFill>
              <a:srgbClr val="92D05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49" name="Rettangolo 48"/>
            <p:cNvSpPr/>
            <p:nvPr/>
          </p:nvSpPr>
          <p:spPr>
            <a:xfrm>
              <a:off x="5786446" y="1064902"/>
              <a:ext cx="1383352" cy="6145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Text" lastClr="000000"/>
                  </a:solidFill>
                  <a:latin typeface="Calibri"/>
                  <a:ea typeface="+mn-ea"/>
                  <a:cs typeface="+mn-cs"/>
                </a:rPr>
                <a:t>Nucleo Programmazione Finanziaria</a:t>
              </a:r>
              <a:endParaRPr lang="it-IT" sz="1200" b="1" kern="1200" dirty="0">
                <a:solidFill>
                  <a:sysClr val="windowText" lastClr="000000"/>
                </a:solidFill>
                <a:latin typeface="Calibri"/>
                <a:ea typeface="+mn-ea"/>
                <a:cs typeface="+mn-cs"/>
              </a:endParaRPr>
            </a:p>
          </p:txBody>
        </p:sp>
      </p:grpSp>
      <p:grpSp>
        <p:nvGrpSpPr>
          <p:cNvPr id="50" name="Gruppo 49"/>
          <p:cNvGrpSpPr/>
          <p:nvPr/>
        </p:nvGrpSpPr>
        <p:grpSpPr>
          <a:xfrm>
            <a:off x="5715008" y="1857364"/>
            <a:ext cx="1383352" cy="614567"/>
            <a:chOff x="5181649" y="1725910"/>
            <a:chExt cx="1383352" cy="614567"/>
          </a:xfrm>
        </p:grpSpPr>
        <p:sp>
          <p:nvSpPr>
            <p:cNvPr id="54" name="Rettangolo 53"/>
            <p:cNvSpPr/>
            <p:nvPr/>
          </p:nvSpPr>
          <p:spPr>
            <a:xfrm>
              <a:off x="5181649" y="1725910"/>
              <a:ext cx="1383352" cy="614567"/>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55" name="Rettangolo 54"/>
            <p:cNvSpPr/>
            <p:nvPr/>
          </p:nvSpPr>
          <p:spPr>
            <a:xfrm>
              <a:off x="5253087" y="1725910"/>
              <a:ext cx="1311914" cy="614567"/>
            </a:xfrm>
            <a:prstGeom prst="rect">
              <a:avLst/>
            </a:prstGeom>
            <a:solidFill>
              <a:srgbClr val="FF0000"/>
            </a:solid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000" b="1" kern="1200" dirty="0" smtClean="0">
                  <a:solidFill>
                    <a:sysClr val="window" lastClr="FFFFFF"/>
                  </a:solidFill>
                  <a:latin typeface="Calibri"/>
                  <a:ea typeface="+mn-ea"/>
                  <a:cs typeface="+mn-cs"/>
                </a:rPr>
                <a:t>Servizio Prevenzione e Protezione</a:t>
              </a:r>
              <a:endParaRPr lang="it-IT" sz="1000" b="1" kern="1200" dirty="0">
                <a:solidFill>
                  <a:sysClr val="window" lastClr="FFFFFF"/>
                </a:solidFill>
                <a:latin typeface="Calibri"/>
                <a:ea typeface="+mn-ea"/>
                <a:cs typeface="+mn-cs"/>
              </a:endParaRPr>
            </a:p>
          </p:txBody>
        </p:sp>
      </p:grpSp>
      <p:grpSp>
        <p:nvGrpSpPr>
          <p:cNvPr id="51" name="Gruppo 50"/>
          <p:cNvGrpSpPr/>
          <p:nvPr/>
        </p:nvGrpSpPr>
        <p:grpSpPr>
          <a:xfrm>
            <a:off x="5753434" y="2525370"/>
            <a:ext cx="1318896" cy="436284"/>
            <a:chOff x="5220075" y="2393916"/>
            <a:chExt cx="1160452" cy="436284"/>
          </a:xfrm>
        </p:grpSpPr>
        <p:sp>
          <p:nvSpPr>
            <p:cNvPr id="52" name="Rettangolo 51"/>
            <p:cNvSpPr/>
            <p:nvPr/>
          </p:nvSpPr>
          <p:spPr>
            <a:xfrm>
              <a:off x="5220075" y="2393916"/>
              <a:ext cx="1160452" cy="436284"/>
            </a:xfrm>
            <a:prstGeom prst="rect">
              <a:avLst/>
            </a:prstGeom>
            <a:solidFill>
              <a:srgbClr val="4F81BD">
                <a:hueOff val="0"/>
                <a:satOff val="0"/>
                <a:lumOff val="0"/>
                <a:alphaOff val="0"/>
              </a:srgbClr>
            </a:solidFill>
            <a:ln w="25400" cap="flat" cmpd="sng" algn="ctr">
              <a:solidFill>
                <a:sysClr val="windowText" lastClr="000000"/>
              </a:solidFill>
              <a:prstDash val="dash"/>
            </a:ln>
            <a:effectLst/>
          </p:spPr>
          <p:style>
            <a:lnRef idx="2">
              <a:scrgbClr r="0" g="0" b="0"/>
            </a:lnRef>
            <a:fillRef idx="1">
              <a:scrgbClr r="0" g="0" b="0"/>
            </a:fillRef>
            <a:effectRef idx="0">
              <a:scrgbClr r="0" g="0" b="0"/>
            </a:effectRef>
            <a:fontRef idx="minor">
              <a:schemeClr val="lt1"/>
            </a:fontRef>
          </p:style>
        </p:sp>
        <p:sp>
          <p:nvSpPr>
            <p:cNvPr id="53" name="Rettangolo 52"/>
            <p:cNvSpPr/>
            <p:nvPr/>
          </p:nvSpPr>
          <p:spPr>
            <a:xfrm>
              <a:off x="5220075" y="2393916"/>
              <a:ext cx="1160452" cy="4362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b="1" kern="1200" dirty="0" smtClean="0">
                  <a:solidFill>
                    <a:sysClr val="window" lastClr="FFFFFF"/>
                  </a:solidFill>
                  <a:latin typeface="Calibri"/>
                  <a:ea typeface="+mn-ea"/>
                  <a:cs typeface="+mn-cs"/>
                </a:rPr>
                <a:t>Parco </a:t>
              </a:r>
            </a:p>
            <a:p>
              <a:pPr lvl="0" algn="ctr" defTabSz="444500">
                <a:lnSpc>
                  <a:spcPct val="90000"/>
                </a:lnSpc>
                <a:spcBef>
                  <a:spcPct val="0"/>
                </a:spcBef>
                <a:spcAft>
                  <a:spcPct val="35000"/>
                </a:spcAft>
              </a:pPr>
              <a:r>
                <a:rPr lang="it-IT" sz="1000" b="1" kern="1200" dirty="0" err="1" smtClean="0">
                  <a:solidFill>
                    <a:sysClr val="window" lastClr="FFFFFF"/>
                  </a:solidFill>
                  <a:latin typeface="Calibri"/>
                  <a:ea typeface="+mn-ea"/>
                  <a:cs typeface="+mn-cs"/>
                </a:rPr>
                <a:t>Mat</a:t>
              </a:r>
              <a:r>
                <a:rPr lang="it-IT" sz="1000" b="1" kern="1200" dirty="0" smtClean="0">
                  <a:solidFill>
                    <a:sysClr val="window" lastClr="FFFFFF"/>
                  </a:solidFill>
                  <a:latin typeface="Calibri"/>
                  <a:ea typeface="+mn-ea"/>
                  <a:cs typeface="+mn-cs"/>
                </a:rPr>
                <a:t>. </a:t>
              </a:r>
              <a:r>
                <a:rPr lang="it-IT" sz="1000" b="1" kern="1200" dirty="0" err="1" smtClean="0">
                  <a:solidFill>
                    <a:sysClr val="window" lastClr="FFFFFF"/>
                  </a:solidFill>
                  <a:latin typeface="Calibri"/>
                  <a:ea typeface="+mn-ea"/>
                  <a:cs typeface="+mn-cs"/>
                </a:rPr>
                <a:t>Mot</a:t>
              </a:r>
              <a:r>
                <a:rPr lang="it-IT" sz="1000" b="1" kern="1200" dirty="0" smtClean="0">
                  <a:solidFill>
                    <a:sysClr val="window" lastClr="FFFFFF"/>
                  </a:solidFill>
                  <a:latin typeface="Calibri"/>
                  <a:ea typeface="+mn-ea"/>
                  <a:cs typeface="+mn-cs"/>
                </a:rPr>
                <a:t>. Gen. </a:t>
              </a:r>
              <a:endParaRPr lang="it-IT" sz="1000" b="1" kern="1200" dirty="0">
                <a:solidFill>
                  <a:sysClr val="window" lastClr="FFFFFF"/>
                </a:solidFill>
                <a:latin typeface="Calibri"/>
                <a:ea typeface="+mn-ea"/>
                <a:cs typeface="+mn-cs"/>
              </a:endParaRPr>
            </a:p>
          </p:txBody>
        </p:sp>
      </p:grpSp>
      <p:grpSp>
        <p:nvGrpSpPr>
          <p:cNvPr id="64" name="Gruppo 63"/>
          <p:cNvGrpSpPr/>
          <p:nvPr/>
        </p:nvGrpSpPr>
        <p:grpSpPr>
          <a:xfrm>
            <a:off x="5072066" y="3357562"/>
            <a:ext cx="1225025" cy="491986"/>
            <a:chOff x="4962319" y="3033772"/>
            <a:chExt cx="1225025" cy="491986"/>
          </a:xfrm>
        </p:grpSpPr>
        <p:sp>
          <p:nvSpPr>
            <p:cNvPr id="92" name="Rettangolo 91"/>
            <p:cNvSpPr/>
            <p:nvPr/>
          </p:nvSpPr>
          <p:spPr>
            <a:xfrm>
              <a:off x="4962319" y="3033772"/>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93" name="Rettangolo 92"/>
            <p:cNvSpPr/>
            <p:nvPr/>
          </p:nvSpPr>
          <p:spPr>
            <a:xfrm>
              <a:off x="4962319" y="3033772"/>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Uff. Materiali</a:t>
              </a:r>
              <a:endParaRPr lang="it-IT" sz="1200" b="1" kern="1200" dirty="0">
                <a:solidFill>
                  <a:sysClr val="window" lastClr="FFFFFF"/>
                </a:solidFill>
                <a:latin typeface="Calibri"/>
                <a:ea typeface="+mn-ea"/>
                <a:cs typeface="+mn-cs"/>
              </a:endParaRPr>
            </a:p>
          </p:txBody>
        </p:sp>
      </p:grpSp>
      <p:grpSp>
        <p:nvGrpSpPr>
          <p:cNvPr id="66" name="Gruppo 65"/>
          <p:cNvGrpSpPr/>
          <p:nvPr/>
        </p:nvGrpSpPr>
        <p:grpSpPr>
          <a:xfrm>
            <a:off x="5072066" y="4000504"/>
            <a:ext cx="1225025" cy="491986"/>
            <a:chOff x="5268575" y="4213257"/>
            <a:chExt cx="1225025" cy="491986"/>
          </a:xfrm>
        </p:grpSpPr>
        <p:sp>
          <p:nvSpPr>
            <p:cNvPr id="88" name="Rettangolo 87"/>
            <p:cNvSpPr/>
            <p:nvPr/>
          </p:nvSpPr>
          <p:spPr>
            <a:xfrm>
              <a:off x="5268575" y="4213257"/>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89" name="Rettangolo 88"/>
            <p:cNvSpPr/>
            <p:nvPr/>
          </p:nvSpPr>
          <p:spPr>
            <a:xfrm>
              <a:off x="5268575" y="4213257"/>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Sez. Rifornimenti e Codificazione</a:t>
              </a:r>
              <a:endParaRPr lang="it-IT" sz="1200" b="1" kern="1200" dirty="0">
                <a:solidFill>
                  <a:sysClr val="window" lastClr="FFFFFF"/>
                </a:solidFill>
                <a:latin typeface="Calibri"/>
                <a:ea typeface="+mn-ea"/>
                <a:cs typeface="+mn-cs"/>
              </a:endParaRPr>
            </a:p>
          </p:txBody>
        </p:sp>
      </p:grpSp>
      <p:grpSp>
        <p:nvGrpSpPr>
          <p:cNvPr id="67" name="Gruppo 66"/>
          <p:cNvGrpSpPr/>
          <p:nvPr/>
        </p:nvGrpSpPr>
        <p:grpSpPr>
          <a:xfrm>
            <a:off x="5078678" y="4546859"/>
            <a:ext cx="1225025" cy="491986"/>
            <a:chOff x="5275187" y="4759612"/>
            <a:chExt cx="1225025" cy="491986"/>
          </a:xfrm>
        </p:grpSpPr>
        <p:sp>
          <p:nvSpPr>
            <p:cNvPr id="86" name="Rettangolo 85"/>
            <p:cNvSpPr/>
            <p:nvPr/>
          </p:nvSpPr>
          <p:spPr>
            <a:xfrm>
              <a:off x="5275187" y="4759612"/>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87" name="Rettangolo 86"/>
            <p:cNvSpPr/>
            <p:nvPr/>
          </p:nvSpPr>
          <p:spPr>
            <a:xfrm>
              <a:off x="5275187" y="4759612"/>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Sez. Tecnica e Approvvigiona.</a:t>
              </a:r>
              <a:endParaRPr lang="it-IT" sz="1200" b="1" kern="1200" dirty="0">
                <a:solidFill>
                  <a:sysClr val="window" lastClr="FFFFFF"/>
                </a:solidFill>
                <a:latin typeface="Calibri"/>
                <a:ea typeface="+mn-ea"/>
                <a:cs typeface="+mn-cs"/>
              </a:endParaRPr>
            </a:p>
          </p:txBody>
        </p:sp>
      </p:grpSp>
      <p:grpSp>
        <p:nvGrpSpPr>
          <p:cNvPr id="68" name="Gruppo 67"/>
          <p:cNvGrpSpPr/>
          <p:nvPr/>
        </p:nvGrpSpPr>
        <p:grpSpPr>
          <a:xfrm>
            <a:off x="5078678" y="5089853"/>
            <a:ext cx="1225025" cy="491986"/>
            <a:chOff x="5275187" y="5302606"/>
            <a:chExt cx="1225025" cy="491986"/>
          </a:xfrm>
        </p:grpSpPr>
        <p:sp>
          <p:nvSpPr>
            <p:cNvPr id="84" name="Rettangolo 83"/>
            <p:cNvSpPr/>
            <p:nvPr/>
          </p:nvSpPr>
          <p:spPr>
            <a:xfrm>
              <a:off x="5275187" y="5302606"/>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85" name="Rettangolo 84"/>
            <p:cNvSpPr/>
            <p:nvPr/>
          </p:nvSpPr>
          <p:spPr>
            <a:xfrm>
              <a:off x="5275187" y="5302606"/>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Sez. Ricezione e Collaudi</a:t>
              </a:r>
              <a:endParaRPr lang="it-IT" sz="1200" b="1" kern="1200" dirty="0">
                <a:solidFill>
                  <a:sysClr val="window" lastClr="FFFFFF"/>
                </a:solidFill>
                <a:latin typeface="Calibri"/>
                <a:ea typeface="+mn-ea"/>
                <a:cs typeface="+mn-cs"/>
              </a:endParaRPr>
            </a:p>
          </p:txBody>
        </p:sp>
      </p:grpSp>
      <p:grpSp>
        <p:nvGrpSpPr>
          <p:cNvPr id="69" name="Gruppo 68"/>
          <p:cNvGrpSpPr/>
          <p:nvPr/>
        </p:nvGrpSpPr>
        <p:grpSpPr>
          <a:xfrm>
            <a:off x="5064714" y="5627305"/>
            <a:ext cx="1225025" cy="491986"/>
            <a:chOff x="5261223" y="5840058"/>
            <a:chExt cx="1225025" cy="491986"/>
          </a:xfrm>
        </p:grpSpPr>
        <p:sp>
          <p:nvSpPr>
            <p:cNvPr id="82" name="Rettangolo 81"/>
            <p:cNvSpPr/>
            <p:nvPr/>
          </p:nvSpPr>
          <p:spPr>
            <a:xfrm>
              <a:off x="5261223" y="5840058"/>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83" name="Rettangolo 82"/>
            <p:cNvSpPr/>
            <p:nvPr/>
          </p:nvSpPr>
          <p:spPr>
            <a:xfrm>
              <a:off x="5261223" y="5840058"/>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Sez. Spedizioni</a:t>
              </a:r>
              <a:endParaRPr lang="it-IT" sz="1200" b="1" kern="1200" dirty="0">
                <a:solidFill>
                  <a:sysClr val="window" lastClr="FFFFFF"/>
                </a:solidFill>
                <a:latin typeface="Calibri"/>
                <a:ea typeface="+mn-ea"/>
                <a:cs typeface="+mn-cs"/>
              </a:endParaRPr>
            </a:p>
          </p:txBody>
        </p:sp>
      </p:grpSp>
      <p:grpSp>
        <p:nvGrpSpPr>
          <p:cNvPr id="70" name="Gruppo 69"/>
          <p:cNvGrpSpPr/>
          <p:nvPr/>
        </p:nvGrpSpPr>
        <p:grpSpPr>
          <a:xfrm>
            <a:off x="6715140" y="3357562"/>
            <a:ext cx="1225025" cy="491986"/>
            <a:chOff x="6624995" y="3101656"/>
            <a:chExt cx="1225025" cy="491986"/>
          </a:xfrm>
        </p:grpSpPr>
        <p:sp>
          <p:nvSpPr>
            <p:cNvPr id="80" name="Rettangolo 79"/>
            <p:cNvSpPr/>
            <p:nvPr/>
          </p:nvSpPr>
          <p:spPr>
            <a:xfrm>
              <a:off x="6624995" y="3101656"/>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81" name="Rettangolo 80"/>
            <p:cNvSpPr/>
            <p:nvPr/>
          </p:nvSpPr>
          <p:spPr>
            <a:xfrm>
              <a:off x="6624995" y="3101656"/>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Compagnia </a:t>
              </a:r>
            </a:p>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C S L </a:t>
              </a:r>
              <a:endParaRPr lang="it-IT" sz="1200" b="1" kern="1200" dirty="0">
                <a:solidFill>
                  <a:sysClr val="window" lastClr="FFFFFF"/>
                </a:solidFill>
                <a:latin typeface="Calibri"/>
                <a:ea typeface="+mn-ea"/>
                <a:cs typeface="+mn-cs"/>
              </a:endParaRPr>
            </a:p>
          </p:txBody>
        </p:sp>
      </p:grpSp>
      <p:grpSp>
        <p:nvGrpSpPr>
          <p:cNvPr id="71" name="Gruppo 70"/>
          <p:cNvGrpSpPr/>
          <p:nvPr/>
        </p:nvGrpSpPr>
        <p:grpSpPr>
          <a:xfrm>
            <a:off x="6715140" y="4000504"/>
            <a:ext cx="1225025" cy="491986"/>
            <a:chOff x="6947377" y="3660834"/>
            <a:chExt cx="1225025" cy="491986"/>
          </a:xfrm>
        </p:grpSpPr>
        <p:sp>
          <p:nvSpPr>
            <p:cNvPr id="78" name="Rettangolo 77"/>
            <p:cNvSpPr/>
            <p:nvPr/>
          </p:nvSpPr>
          <p:spPr>
            <a:xfrm>
              <a:off x="6947377" y="3660834"/>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79" name="Rettangolo 78"/>
            <p:cNvSpPr/>
            <p:nvPr/>
          </p:nvSpPr>
          <p:spPr>
            <a:xfrm>
              <a:off x="6947377" y="3660834"/>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Pl.</a:t>
              </a:r>
            </a:p>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 Servizi</a:t>
              </a:r>
              <a:endParaRPr lang="it-IT" sz="1200" b="1" kern="1200" dirty="0">
                <a:solidFill>
                  <a:sysClr val="window" lastClr="FFFFFF"/>
                </a:solidFill>
                <a:latin typeface="Calibri"/>
                <a:ea typeface="+mn-ea"/>
                <a:cs typeface="+mn-cs"/>
              </a:endParaRPr>
            </a:p>
          </p:txBody>
        </p:sp>
      </p:grpSp>
      <p:grpSp>
        <p:nvGrpSpPr>
          <p:cNvPr id="72" name="Gruppo 71"/>
          <p:cNvGrpSpPr/>
          <p:nvPr/>
        </p:nvGrpSpPr>
        <p:grpSpPr>
          <a:xfrm>
            <a:off x="6715140" y="4534267"/>
            <a:ext cx="1225025" cy="491986"/>
            <a:chOff x="6947377" y="4194597"/>
            <a:chExt cx="1225025" cy="491986"/>
          </a:xfrm>
        </p:grpSpPr>
        <p:sp>
          <p:nvSpPr>
            <p:cNvPr id="76" name="Rettangolo 75"/>
            <p:cNvSpPr/>
            <p:nvPr/>
          </p:nvSpPr>
          <p:spPr>
            <a:xfrm>
              <a:off x="6947377" y="4194597"/>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77" name="Rettangolo 76"/>
            <p:cNvSpPr/>
            <p:nvPr/>
          </p:nvSpPr>
          <p:spPr>
            <a:xfrm>
              <a:off x="6947377" y="4194597"/>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Pl.</a:t>
              </a:r>
            </a:p>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Infrastrutture</a:t>
              </a:r>
            </a:p>
          </p:txBody>
        </p:sp>
      </p:grpSp>
      <p:grpSp>
        <p:nvGrpSpPr>
          <p:cNvPr id="73" name="Gruppo 72"/>
          <p:cNvGrpSpPr/>
          <p:nvPr/>
        </p:nvGrpSpPr>
        <p:grpSpPr>
          <a:xfrm>
            <a:off x="6715140" y="5077361"/>
            <a:ext cx="1225025" cy="491986"/>
            <a:chOff x="6947377" y="4737691"/>
            <a:chExt cx="1225025" cy="491986"/>
          </a:xfrm>
        </p:grpSpPr>
        <p:sp>
          <p:nvSpPr>
            <p:cNvPr id="74" name="Rettangolo 73"/>
            <p:cNvSpPr/>
            <p:nvPr/>
          </p:nvSpPr>
          <p:spPr>
            <a:xfrm>
              <a:off x="6947377" y="4737691"/>
              <a:ext cx="1225025" cy="491986"/>
            </a:xfrm>
            <a:prstGeom prst="rect">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75" name="Rettangolo 74"/>
            <p:cNvSpPr/>
            <p:nvPr/>
          </p:nvSpPr>
          <p:spPr>
            <a:xfrm>
              <a:off x="6947377" y="4737691"/>
              <a:ext cx="1225025"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Pl. </a:t>
              </a:r>
            </a:p>
            <a:p>
              <a:pPr lvl="0" algn="ctr" defTabSz="533400">
                <a:lnSpc>
                  <a:spcPct val="90000"/>
                </a:lnSpc>
                <a:spcBef>
                  <a:spcPct val="0"/>
                </a:spcBef>
                <a:spcAft>
                  <a:spcPct val="35000"/>
                </a:spcAft>
              </a:pPr>
              <a:r>
                <a:rPr lang="it-IT" sz="1200" b="1" kern="1200" dirty="0" smtClean="0">
                  <a:solidFill>
                    <a:sysClr val="window" lastClr="FFFFFF"/>
                  </a:solidFill>
                  <a:latin typeface="Calibri"/>
                  <a:ea typeface="+mn-ea"/>
                  <a:cs typeface="+mn-cs"/>
                </a:rPr>
                <a:t>TRAMAT</a:t>
              </a:r>
            </a:p>
          </p:txBody>
        </p:sp>
      </p:grpSp>
      <p:cxnSp>
        <p:nvCxnSpPr>
          <p:cNvPr id="112" name="Connettore 1 111"/>
          <p:cNvCxnSpPr>
            <a:endCxn id="9" idx="1"/>
          </p:cNvCxnSpPr>
          <p:nvPr/>
        </p:nvCxnSpPr>
        <p:spPr>
          <a:xfrm>
            <a:off x="1285852" y="928670"/>
            <a:ext cx="271464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7" name="Connettore 1 116"/>
          <p:cNvCxnSpPr/>
          <p:nvPr/>
        </p:nvCxnSpPr>
        <p:spPr>
          <a:xfrm rot="5400000">
            <a:off x="1105852" y="1108670"/>
            <a:ext cx="360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Connettore 1 119"/>
          <p:cNvCxnSpPr/>
          <p:nvPr/>
        </p:nvCxnSpPr>
        <p:spPr>
          <a:xfrm>
            <a:off x="571472" y="2357430"/>
            <a:ext cx="214314"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Connettore 1 121"/>
          <p:cNvCxnSpPr/>
          <p:nvPr/>
        </p:nvCxnSpPr>
        <p:spPr>
          <a:xfrm>
            <a:off x="571472" y="5143512"/>
            <a:ext cx="214314"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ttore 1 122"/>
          <p:cNvCxnSpPr/>
          <p:nvPr/>
        </p:nvCxnSpPr>
        <p:spPr>
          <a:xfrm>
            <a:off x="571472" y="4572008"/>
            <a:ext cx="214314"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Connettore 1 123"/>
          <p:cNvCxnSpPr/>
          <p:nvPr/>
        </p:nvCxnSpPr>
        <p:spPr>
          <a:xfrm>
            <a:off x="571472" y="1643050"/>
            <a:ext cx="214314"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Connettore 1 124"/>
          <p:cNvCxnSpPr/>
          <p:nvPr/>
        </p:nvCxnSpPr>
        <p:spPr>
          <a:xfrm rot="5400000" flipH="1" flipV="1">
            <a:off x="-1177965" y="3392487"/>
            <a:ext cx="3500462"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ttore 1 128"/>
          <p:cNvCxnSpPr>
            <a:stCxn id="9" idx="2"/>
          </p:cNvCxnSpPr>
          <p:nvPr/>
        </p:nvCxnSpPr>
        <p:spPr>
          <a:xfrm rot="5400000">
            <a:off x="3525066" y="2232981"/>
            <a:ext cx="1957203" cy="62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Connettore 1 131"/>
          <p:cNvCxnSpPr>
            <a:stCxn id="46" idx="3"/>
          </p:cNvCxnSpPr>
          <p:nvPr/>
        </p:nvCxnSpPr>
        <p:spPr>
          <a:xfrm>
            <a:off x="3500428" y="1500174"/>
            <a:ext cx="1000134"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Connettore 1 133"/>
          <p:cNvCxnSpPr/>
          <p:nvPr/>
        </p:nvCxnSpPr>
        <p:spPr>
          <a:xfrm>
            <a:off x="3500430" y="2500306"/>
            <a:ext cx="1000134"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Connettore 1 134"/>
          <p:cNvCxnSpPr/>
          <p:nvPr/>
        </p:nvCxnSpPr>
        <p:spPr>
          <a:xfrm>
            <a:off x="3500430" y="2071678"/>
            <a:ext cx="1000134"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Connettore 1 135"/>
          <p:cNvCxnSpPr/>
          <p:nvPr/>
        </p:nvCxnSpPr>
        <p:spPr>
          <a:xfrm>
            <a:off x="4500562" y="1500174"/>
            <a:ext cx="121444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0" name="Connettore 1 139"/>
          <p:cNvCxnSpPr/>
          <p:nvPr/>
        </p:nvCxnSpPr>
        <p:spPr>
          <a:xfrm>
            <a:off x="4500562" y="2071678"/>
            <a:ext cx="1224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1" name="Connettore 1 140"/>
          <p:cNvCxnSpPr/>
          <p:nvPr/>
        </p:nvCxnSpPr>
        <p:spPr>
          <a:xfrm>
            <a:off x="4500562" y="2643182"/>
            <a:ext cx="1260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4" name="Connettore 1 143"/>
          <p:cNvCxnSpPr/>
          <p:nvPr/>
        </p:nvCxnSpPr>
        <p:spPr>
          <a:xfrm>
            <a:off x="3214678" y="3214686"/>
            <a:ext cx="1285886"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6" name="Connettore 1 145"/>
          <p:cNvCxnSpPr/>
          <p:nvPr/>
        </p:nvCxnSpPr>
        <p:spPr>
          <a:xfrm>
            <a:off x="4357686" y="3214686"/>
            <a:ext cx="2928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9" name="Connettore 1 148"/>
          <p:cNvCxnSpPr/>
          <p:nvPr/>
        </p:nvCxnSpPr>
        <p:spPr>
          <a:xfrm rot="5400000" flipH="1" flipV="1">
            <a:off x="3143075" y="3286289"/>
            <a:ext cx="144000" cy="7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3" name="Connettore 1 152"/>
          <p:cNvCxnSpPr/>
          <p:nvPr/>
        </p:nvCxnSpPr>
        <p:spPr>
          <a:xfrm rot="5400000" flipH="1" flipV="1">
            <a:off x="5625405" y="3304289"/>
            <a:ext cx="180000" cy="7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4" name="Connettore 1 153"/>
          <p:cNvCxnSpPr/>
          <p:nvPr/>
        </p:nvCxnSpPr>
        <p:spPr>
          <a:xfrm rot="5400000" flipH="1" flipV="1">
            <a:off x="7197041" y="3304289"/>
            <a:ext cx="180000" cy="7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Connettore 1 154"/>
          <p:cNvCxnSpPr/>
          <p:nvPr/>
        </p:nvCxnSpPr>
        <p:spPr>
          <a:xfrm rot="10800000">
            <a:off x="3786976" y="3500438"/>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Connettore 1 156"/>
          <p:cNvCxnSpPr/>
          <p:nvPr/>
        </p:nvCxnSpPr>
        <p:spPr>
          <a:xfrm rot="5400000">
            <a:off x="3146345" y="4426027"/>
            <a:ext cx="1857388" cy="62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Connettore 1 158"/>
          <p:cNvCxnSpPr/>
          <p:nvPr/>
        </p:nvCxnSpPr>
        <p:spPr>
          <a:xfrm rot="10800000">
            <a:off x="3786182" y="4143380"/>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Connettore 1 159"/>
          <p:cNvCxnSpPr/>
          <p:nvPr/>
        </p:nvCxnSpPr>
        <p:spPr>
          <a:xfrm rot="10800000">
            <a:off x="3786182" y="4714884"/>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Connettore 1 160"/>
          <p:cNvCxnSpPr/>
          <p:nvPr/>
        </p:nvCxnSpPr>
        <p:spPr>
          <a:xfrm rot="10800000">
            <a:off x="3786182" y="5357826"/>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4" name="Connettore 1 163"/>
          <p:cNvCxnSpPr/>
          <p:nvPr/>
        </p:nvCxnSpPr>
        <p:spPr>
          <a:xfrm rot="10800000">
            <a:off x="4786314" y="3500438"/>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5" name="Connettore 1 164"/>
          <p:cNvCxnSpPr/>
          <p:nvPr/>
        </p:nvCxnSpPr>
        <p:spPr>
          <a:xfrm rot="5400000">
            <a:off x="3503534" y="4783218"/>
            <a:ext cx="2571770" cy="62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6" name="Connettore 1 165"/>
          <p:cNvCxnSpPr/>
          <p:nvPr/>
        </p:nvCxnSpPr>
        <p:spPr>
          <a:xfrm rot="10800000">
            <a:off x="4786314" y="4143380"/>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7" name="Connettore 1 166"/>
          <p:cNvCxnSpPr/>
          <p:nvPr/>
        </p:nvCxnSpPr>
        <p:spPr>
          <a:xfrm rot="10800000">
            <a:off x="4786314" y="4714884"/>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8" name="Connettore 1 167"/>
          <p:cNvCxnSpPr/>
          <p:nvPr/>
        </p:nvCxnSpPr>
        <p:spPr>
          <a:xfrm rot="10800000">
            <a:off x="4786314" y="5357826"/>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9" name="Connettore 1 168"/>
          <p:cNvCxnSpPr/>
          <p:nvPr/>
        </p:nvCxnSpPr>
        <p:spPr>
          <a:xfrm rot="10800000">
            <a:off x="4786314" y="6072206"/>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0" name="Connettore 1 169"/>
          <p:cNvCxnSpPr/>
          <p:nvPr/>
        </p:nvCxnSpPr>
        <p:spPr>
          <a:xfrm rot="5400000">
            <a:off x="7325468" y="4461746"/>
            <a:ext cx="1785950" cy="62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2" name="Connettore 1 171"/>
          <p:cNvCxnSpPr/>
          <p:nvPr/>
        </p:nvCxnSpPr>
        <p:spPr>
          <a:xfrm rot="10800000">
            <a:off x="7929586" y="3571876"/>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3" name="Connettore 1 172"/>
          <p:cNvCxnSpPr/>
          <p:nvPr/>
        </p:nvCxnSpPr>
        <p:spPr>
          <a:xfrm rot="10800000">
            <a:off x="7929586" y="4286256"/>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4" name="Connettore 1 173"/>
          <p:cNvCxnSpPr/>
          <p:nvPr/>
        </p:nvCxnSpPr>
        <p:spPr>
          <a:xfrm rot="10800000">
            <a:off x="5091114" y="3805238"/>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5" name="Connettore 1 174"/>
          <p:cNvCxnSpPr/>
          <p:nvPr/>
        </p:nvCxnSpPr>
        <p:spPr>
          <a:xfrm rot="10800000">
            <a:off x="7929586" y="4786322"/>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6" name="Connettore 1 175"/>
          <p:cNvCxnSpPr/>
          <p:nvPr/>
        </p:nvCxnSpPr>
        <p:spPr>
          <a:xfrm rot="10800000">
            <a:off x="7929586" y="5357826"/>
            <a:ext cx="284958" cy="1588"/>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27" name="Gruppo 126"/>
          <p:cNvGrpSpPr/>
          <p:nvPr/>
        </p:nvGrpSpPr>
        <p:grpSpPr>
          <a:xfrm>
            <a:off x="785786" y="2857496"/>
            <a:ext cx="1082141" cy="491986"/>
            <a:chOff x="928664" y="1564967"/>
            <a:chExt cx="1082141" cy="491986"/>
          </a:xfrm>
        </p:grpSpPr>
        <p:sp>
          <p:nvSpPr>
            <p:cNvPr id="128" name="Rettangolo 127"/>
            <p:cNvSpPr/>
            <p:nvPr/>
          </p:nvSpPr>
          <p:spPr>
            <a:xfrm>
              <a:off x="928664" y="1564967"/>
              <a:ext cx="1082141" cy="491986"/>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30" name="Rettangolo 129"/>
            <p:cNvSpPr/>
            <p:nvPr/>
          </p:nvSpPr>
          <p:spPr>
            <a:xfrm>
              <a:off x="928664" y="1564967"/>
              <a:ext cx="1082141" cy="491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 Ufficio</a:t>
              </a:r>
            </a:p>
            <a:p>
              <a:pPr lvl="0" algn="ctr" defTabSz="533400">
                <a:lnSpc>
                  <a:spcPct val="90000"/>
                </a:lnSpc>
                <a:spcBef>
                  <a:spcPct val="0"/>
                </a:spcBef>
                <a:spcAft>
                  <a:spcPct val="35000"/>
                </a:spcAft>
              </a:pPr>
              <a:r>
                <a:rPr lang="it-IT" sz="1200" b="1" kern="1200" dirty="0" smtClean="0">
                  <a:solidFill>
                    <a:schemeClr val="tx1"/>
                  </a:solidFill>
                  <a:latin typeface="Calibri"/>
                  <a:ea typeface="+mn-ea"/>
                  <a:cs typeface="+mn-cs"/>
                </a:rPr>
                <a:t>Personale civile</a:t>
              </a:r>
              <a:endParaRPr lang="it-IT" sz="1200" b="1" kern="1200" dirty="0">
                <a:solidFill>
                  <a:schemeClr val="tx1"/>
                </a:solidFill>
                <a:latin typeface="Calibri"/>
                <a:ea typeface="+mn-ea"/>
                <a:cs typeface="+mn-cs"/>
              </a:endParaRPr>
            </a:p>
          </p:txBody>
        </p:sp>
      </p:grpSp>
      <p:grpSp>
        <p:nvGrpSpPr>
          <p:cNvPr id="131" name="Gruppo 130"/>
          <p:cNvGrpSpPr/>
          <p:nvPr/>
        </p:nvGrpSpPr>
        <p:grpSpPr>
          <a:xfrm>
            <a:off x="785786" y="3500438"/>
            <a:ext cx="1082141" cy="571504"/>
            <a:chOff x="928664" y="1564967"/>
            <a:chExt cx="1082141" cy="571504"/>
          </a:xfrm>
        </p:grpSpPr>
        <p:sp>
          <p:nvSpPr>
            <p:cNvPr id="133" name="Rettangolo 132"/>
            <p:cNvSpPr/>
            <p:nvPr/>
          </p:nvSpPr>
          <p:spPr>
            <a:xfrm>
              <a:off x="928664" y="1564967"/>
              <a:ext cx="1082141" cy="571504"/>
            </a:xfrm>
            <a:prstGeom prst="rect">
              <a:avLst/>
            </a:prstGeom>
            <a:solidFill>
              <a:srgbClr val="FF00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137" name="Rettangolo 136"/>
            <p:cNvSpPr/>
            <p:nvPr/>
          </p:nvSpPr>
          <p:spPr>
            <a:xfrm>
              <a:off x="928664" y="1564967"/>
              <a:ext cx="1082141" cy="5715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spcBef>
                  <a:spcPct val="0"/>
                </a:spcBef>
              </a:pPr>
              <a:r>
                <a:rPr lang="it-IT" sz="1200" b="1" kern="1200" dirty="0" smtClean="0">
                  <a:solidFill>
                    <a:schemeClr val="tx1"/>
                  </a:solidFill>
                  <a:latin typeface="Calibri"/>
                  <a:ea typeface="+mn-ea"/>
                  <a:cs typeface="+mn-cs"/>
                </a:rPr>
                <a:t> Ufficio</a:t>
              </a:r>
            </a:p>
            <a:p>
              <a:pPr lvl="0" algn="ctr" defTabSz="533400">
                <a:spcBef>
                  <a:spcPct val="0"/>
                </a:spcBef>
              </a:pPr>
              <a:r>
                <a:rPr lang="it-IT" sz="1200" b="1" kern="1200" dirty="0" smtClean="0">
                  <a:solidFill>
                    <a:schemeClr val="tx1"/>
                  </a:solidFill>
                  <a:latin typeface="Calibri"/>
                  <a:ea typeface="+mn-ea"/>
                  <a:cs typeface="+mn-cs"/>
                </a:rPr>
                <a:t>Personale militare</a:t>
              </a:r>
              <a:endParaRPr lang="it-IT" sz="1200" b="1" kern="1200" dirty="0">
                <a:solidFill>
                  <a:schemeClr val="tx1"/>
                </a:solidFill>
                <a:latin typeface="Calibri"/>
                <a:ea typeface="+mn-ea"/>
                <a:cs typeface="+mn-cs"/>
              </a:endParaRPr>
            </a:p>
          </p:txBody>
        </p:sp>
      </p:grpSp>
      <p:cxnSp>
        <p:nvCxnSpPr>
          <p:cNvPr id="138" name="Connettore 1 137"/>
          <p:cNvCxnSpPr/>
          <p:nvPr/>
        </p:nvCxnSpPr>
        <p:spPr>
          <a:xfrm>
            <a:off x="1857356" y="2357430"/>
            <a:ext cx="214314"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Connettore 1 142"/>
          <p:cNvCxnSpPr/>
          <p:nvPr/>
        </p:nvCxnSpPr>
        <p:spPr>
          <a:xfrm rot="5400000">
            <a:off x="1393803" y="3036091"/>
            <a:ext cx="1356528"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Connettore 1 146"/>
          <p:cNvCxnSpPr/>
          <p:nvPr/>
        </p:nvCxnSpPr>
        <p:spPr>
          <a:xfrm>
            <a:off x="1857356" y="3714752"/>
            <a:ext cx="214314"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Connettore 1 147"/>
          <p:cNvCxnSpPr/>
          <p:nvPr/>
        </p:nvCxnSpPr>
        <p:spPr>
          <a:xfrm>
            <a:off x="1857356" y="3071810"/>
            <a:ext cx="214314"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egnaposto numero diapositiva 149"/>
          <p:cNvSpPr>
            <a:spLocks noGrp="1"/>
          </p:cNvSpPr>
          <p:nvPr>
            <p:ph type="sldNum" sz="quarter" idx="12"/>
          </p:nvPr>
        </p:nvSpPr>
        <p:spPr>
          <a:xfrm>
            <a:off x="8143900" y="214290"/>
            <a:ext cx="776278" cy="365125"/>
          </a:xfrm>
        </p:spPr>
        <p:txBody>
          <a:bodyPr/>
          <a:lstStyle/>
          <a:p>
            <a:fld id="{206ED1D4-68E4-4449-9519-1760D213D13B}" type="slidenum">
              <a:rPr lang="it-IT" sz="1600" b="1" smtClean="0"/>
              <a:pPr/>
              <a:t>1</a:t>
            </a:fld>
            <a:endParaRPr lang="it-IT" sz="1600" b="1" dirty="0"/>
          </a:p>
        </p:txBody>
      </p:sp>
      <p:sp>
        <p:nvSpPr>
          <p:cNvPr id="139" name="CasellaDiTesto 138"/>
          <p:cNvSpPr txBox="1"/>
          <p:nvPr/>
        </p:nvSpPr>
        <p:spPr>
          <a:xfrm>
            <a:off x="214282" y="6357958"/>
            <a:ext cx="5643602" cy="369332"/>
          </a:xfrm>
          <a:prstGeom prst="rect">
            <a:avLst/>
          </a:prstGeom>
          <a:noFill/>
        </p:spPr>
        <p:txBody>
          <a:bodyPr wrap="square" rtlCol="0">
            <a:spAutoFit/>
          </a:bodyPr>
          <a:lstStyle/>
          <a:p>
            <a:r>
              <a:rPr lang="it-IT" dirty="0" smtClean="0"/>
              <a:t>n.b. le caselle in rosso sono a direzione </a:t>
            </a:r>
            <a:r>
              <a:rPr lang="it-IT" smtClean="0"/>
              <a:t>Funzionari Civili</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116631"/>
            <a:ext cx="7816388" cy="883477"/>
          </a:xfrm>
        </p:spPr>
        <p:txBody>
          <a:bodyPr>
            <a:normAutofit/>
          </a:bodyPr>
          <a:lstStyle/>
          <a:p>
            <a:pPr algn="l">
              <a:defRPr/>
            </a:pPr>
            <a:r>
              <a:rPr lang="it-IT" sz="1600" dirty="0" smtClean="0">
                <a:solidFill>
                  <a:schemeClr val="tx1"/>
                </a:solidFill>
                <a:latin typeface="Arial" pitchFamily="34" charset="0"/>
                <a:cs typeface="Arial" pitchFamily="34" charset="0"/>
              </a:rPr>
              <a:t>Note </a:t>
            </a:r>
            <a:r>
              <a:rPr lang="it-IT" sz="1600" b="1" i="1" u="sng" dirty="0" smtClean="0">
                <a:solidFill>
                  <a:schemeClr val="tx1"/>
                </a:solidFill>
                <a:latin typeface="Arial" pitchFamily="34" charset="0"/>
                <a:cs typeface="Arial" pitchFamily="34" charset="0"/>
              </a:rPr>
              <a:t>FLP DIFESA </a:t>
            </a:r>
            <a:r>
              <a:rPr lang="it-IT" sz="1600" dirty="0" smtClean="0">
                <a:solidFill>
                  <a:schemeClr val="tx1"/>
                </a:solidFill>
                <a:latin typeface="Arial" pitchFamily="34" charset="0"/>
                <a:cs typeface="Arial" pitchFamily="34" charset="0"/>
              </a:rPr>
              <a:t>ALLA PROPOSTA </a:t>
            </a:r>
            <a:r>
              <a:rPr lang="it-IT" sz="1600" dirty="0" err="1" smtClean="0">
                <a:solidFill>
                  <a:schemeClr val="tx1"/>
                </a:solidFill>
                <a:latin typeface="Arial" pitchFamily="34" charset="0"/>
                <a:cs typeface="Arial" pitchFamily="34" charset="0"/>
              </a:rPr>
              <a:t>DI</a:t>
            </a:r>
            <a:r>
              <a:rPr lang="it-IT" sz="1600" dirty="0" smtClean="0">
                <a:solidFill>
                  <a:schemeClr val="tx1"/>
                </a:solidFill>
                <a:latin typeface="Arial" pitchFamily="34" charset="0"/>
                <a:cs typeface="Arial" pitchFamily="34" charset="0"/>
              </a:rPr>
              <a:t> COSTITUZIONE POLO NAZIONALE RIFORNIMENTI MOTORIZZAZIONE GENIO ARTIGLIERIA NBC</a:t>
            </a:r>
          </a:p>
        </p:txBody>
      </p:sp>
      <p:sp>
        <p:nvSpPr>
          <p:cNvPr id="5" name="CasellaDiTesto 4"/>
          <p:cNvSpPr txBox="1">
            <a:spLocks noChangeAspect="1"/>
          </p:cNvSpPr>
          <p:nvPr/>
        </p:nvSpPr>
        <p:spPr>
          <a:xfrm>
            <a:off x="428597" y="928671"/>
            <a:ext cx="7858180" cy="5663089"/>
          </a:xfrm>
          <a:prstGeom prst="rect">
            <a:avLst/>
          </a:prstGeom>
          <a:noFill/>
        </p:spPr>
        <p:txBody>
          <a:bodyPr wrap="square" rtlCol="0">
            <a:spAutoFit/>
          </a:bodyPr>
          <a:lstStyle/>
          <a:p>
            <a:r>
              <a:rPr lang="it-IT" sz="1200" dirty="0" smtClean="0">
                <a:latin typeface="Arial" pitchFamily="34" charset="0"/>
                <a:cs typeface="Arial" pitchFamily="34" charset="0"/>
              </a:rPr>
              <a:t>In merito alla proposta rappresentata in data 30.07.2014 si evidenzia quanto segue :</a:t>
            </a:r>
          </a:p>
          <a:p>
            <a:pPr marL="361950" indent="-180975" algn="just">
              <a:buFont typeface="Arial" pitchFamily="34" charset="0"/>
              <a:buChar char="•"/>
            </a:pPr>
            <a:r>
              <a:rPr lang="it-IT" sz="1200" dirty="0" smtClean="0">
                <a:latin typeface="Arial" pitchFamily="34" charset="0"/>
                <a:cs typeface="Arial" pitchFamily="34" charset="0"/>
              </a:rPr>
              <a:t>Per  la prima volta non sono state fornite le indicazioni riguardanti le professionalità che andrebbero utilizzate per ricoprire gli incarichi  previsti,</a:t>
            </a:r>
          </a:p>
          <a:p>
            <a:pPr marL="361950" indent="-180975" algn="just">
              <a:buFont typeface="Arial" pitchFamily="34" charset="0"/>
              <a:buChar char="•"/>
            </a:pPr>
            <a:r>
              <a:rPr lang="it-IT" sz="1200" dirty="0" smtClean="0">
                <a:latin typeface="Arial" pitchFamily="34" charset="0"/>
                <a:cs typeface="Arial" pitchFamily="34" charset="0"/>
              </a:rPr>
              <a:t>Non è comprensibile la costituzione di ben 3 segreterie, anche se esse sono dislocate in diverse aree lavorative,</a:t>
            </a:r>
          </a:p>
          <a:p>
            <a:pPr marL="361950" indent="-180975" algn="just">
              <a:buFont typeface="Arial" pitchFamily="34" charset="0"/>
              <a:buChar char="•"/>
            </a:pPr>
            <a:r>
              <a:rPr lang="it-IT" sz="1200" dirty="0" smtClean="0">
                <a:latin typeface="Arial" pitchFamily="34" charset="0"/>
                <a:cs typeface="Arial" pitchFamily="34" charset="0"/>
              </a:rPr>
              <a:t>Manca la figura di un Vice Direttore. Per la rilevanza nazionale che assumerà l’ente si ritiene utile, anche in questo caso come per i poli, prevedere un dirigente civile,</a:t>
            </a:r>
          </a:p>
          <a:p>
            <a:pPr marL="361950" indent="-180975" algn="just">
              <a:buFont typeface="Arial" pitchFamily="34" charset="0"/>
              <a:buChar char="•"/>
            </a:pPr>
            <a:r>
              <a:rPr lang="it-IT" sz="1200" dirty="0" smtClean="0">
                <a:latin typeface="Arial" pitchFamily="34" charset="0"/>
                <a:cs typeface="Arial" pitchFamily="34" charset="0"/>
              </a:rPr>
              <a:t>Inoltre, per una maggiore razionalità  di utilizzo delle risorse umane disponibili, per la complessità dell’ente e del numero di personale in servizio, sarebbe utile prevedere la costituzione dell’Ufficio Personale, con a capo un Funzionario Amministrativo, dipendente dal Vice Direttore, </a:t>
            </a:r>
          </a:p>
          <a:p>
            <a:pPr marL="361950" indent="-180975" algn="just">
              <a:buFont typeface="Arial" pitchFamily="34" charset="0"/>
              <a:buChar char="•"/>
            </a:pPr>
            <a:r>
              <a:rPr lang="it-IT" sz="1200" dirty="0" smtClean="0">
                <a:latin typeface="Arial" pitchFamily="34" charset="0"/>
                <a:cs typeface="Arial" pitchFamily="34" charset="0"/>
              </a:rPr>
              <a:t>La sezione Gestione Risorse Informatiche andrebbe collocata alle dipendenze del Vice Direttore,</a:t>
            </a:r>
          </a:p>
          <a:p>
            <a:pPr marL="361950" indent="-180975" algn="just">
              <a:buFont typeface="Arial" pitchFamily="34" charset="0"/>
              <a:buChar char="•"/>
            </a:pPr>
            <a:r>
              <a:rPr lang="it-IT" sz="1200" dirty="0" smtClean="0">
                <a:latin typeface="Arial" pitchFamily="34" charset="0"/>
                <a:cs typeface="Arial" pitchFamily="34" charset="0"/>
              </a:rPr>
              <a:t>L’ufficio Amministrativo dovrebbe anch’esso essere diretto da un Funzionario Amministrativo che ha alle proprie dipendenze le sezioni:</a:t>
            </a:r>
            <a:r>
              <a:rPr lang="it-IT" sz="1400" b="1" dirty="0" smtClean="0">
                <a:solidFill>
                  <a:sysClr val="windowText" lastClr="000000"/>
                </a:solidFill>
              </a:rPr>
              <a:t> </a:t>
            </a:r>
            <a:r>
              <a:rPr lang="it-IT" sz="1200" b="1" dirty="0" err="1" smtClean="0">
                <a:solidFill>
                  <a:sysClr val="windowText" lastClr="000000"/>
                </a:solidFill>
                <a:latin typeface="Arial" pitchFamily="34" charset="0"/>
                <a:cs typeface="Arial" pitchFamily="34" charset="0"/>
              </a:rPr>
              <a:t>Gest</a:t>
            </a:r>
            <a:r>
              <a:rPr lang="it-IT" sz="1200" b="1" dirty="0" smtClean="0">
                <a:solidFill>
                  <a:sysClr val="windowText" lastClr="000000"/>
                </a:solidFill>
                <a:latin typeface="Arial" pitchFamily="34" charset="0"/>
                <a:cs typeface="Arial" pitchFamily="34" charset="0"/>
              </a:rPr>
              <a:t>. </a:t>
            </a:r>
            <a:r>
              <a:rPr lang="it-IT" sz="1200" b="1" dirty="0" smtClean="0">
                <a:latin typeface="Arial" pitchFamily="34" charset="0"/>
                <a:cs typeface="Arial" pitchFamily="34" charset="0"/>
              </a:rPr>
              <a:t>Finanziaria , Contratti, </a:t>
            </a:r>
            <a:r>
              <a:rPr lang="it-IT" sz="1200" b="1" dirty="0" err="1" smtClean="0">
                <a:solidFill>
                  <a:sysClr val="windowText" lastClr="000000"/>
                </a:solidFill>
                <a:latin typeface="Arial" pitchFamily="34" charset="0"/>
                <a:cs typeface="Arial" pitchFamily="34" charset="0"/>
              </a:rPr>
              <a:t>Gest</a:t>
            </a:r>
            <a:r>
              <a:rPr lang="it-IT" sz="1200" b="1" dirty="0" smtClean="0">
                <a:solidFill>
                  <a:sysClr val="windowText" lastClr="000000"/>
                </a:solidFill>
                <a:latin typeface="Arial" pitchFamily="34" charset="0"/>
                <a:cs typeface="Arial" pitchFamily="34" charset="0"/>
              </a:rPr>
              <a:t>. Patrimoniale</a:t>
            </a:r>
            <a:r>
              <a:rPr lang="it-IT" sz="1200" dirty="0" smtClean="0">
                <a:solidFill>
                  <a:sysClr val="windowText" lastClr="000000"/>
                </a:solidFill>
                <a:latin typeface="Arial" pitchFamily="34" charset="0"/>
                <a:cs typeface="Arial" pitchFamily="34" charset="0"/>
              </a:rPr>
              <a:t> mentre la sezione matricola andrebbe soppressa e le attività relative trasferite alle relative sezioni  personale Militare e personale Civile dell’ Ufficio Personale,</a:t>
            </a:r>
          </a:p>
          <a:p>
            <a:pPr marL="361950" indent="-180975" algn="just">
              <a:buFont typeface="Arial" pitchFamily="34" charset="0"/>
              <a:buChar char="•"/>
            </a:pPr>
            <a:r>
              <a:rPr lang="it-IT" sz="1200" dirty="0" smtClean="0">
                <a:solidFill>
                  <a:sysClr val="windowText" lastClr="000000"/>
                </a:solidFill>
                <a:latin typeface="Arial" pitchFamily="34" charset="0"/>
                <a:cs typeface="Arial" pitchFamily="34" charset="0"/>
              </a:rPr>
              <a:t>Infine,  il Servizio Prevenzione e Protezione  è più che opportuno venga diretto da un Funzionario Tecnico con adeguata formazione.</a:t>
            </a:r>
          </a:p>
          <a:p>
            <a:pPr algn="just"/>
            <a:r>
              <a:rPr lang="it-IT" sz="1200" dirty="0" smtClean="0">
                <a:solidFill>
                  <a:sysClr val="windowText" lastClr="000000"/>
                </a:solidFill>
                <a:latin typeface="Arial" pitchFamily="34" charset="0"/>
                <a:cs typeface="Arial" pitchFamily="34" charset="0"/>
              </a:rPr>
              <a:t>Non possiamo, in conclusione, non evidenziare la necessità di aumentare l’organico previsto proprio nelle figure di terza area, sia amministrative che tecniche. Per adeguare le risorse umane alle nuove esigenze ed in previsione di eventuali (quasi certi) reimpieghi derivanti da riorganizzazioni e soppressioni di enti nell’area, sarebbe necessario ridefinire le previsioni organiche con:</a:t>
            </a:r>
          </a:p>
          <a:p>
            <a:pPr marL="361950" indent="-180975" algn="just">
              <a:buFont typeface="Arial" pitchFamily="34" charset="0"/>
              <a:buChar char="•"/>
            </a:pPr>
            <a:r>
              <a:rPr lang="it-IT" sz="1200" dirty="0" smtClean="0">
                <a:solidFill>
                  <a:sysClr val="windowText" lastClr="000000"/>
                </a:solidFill>
                <a:latin typeface="Arial" pitchFamily="34" charset="0"/>
                <a:cs typeface="Arial" pitchFamily="34" charset="0"/>
              </a:rPr>
              <a:t>1 Dirigente Civile</a:t>
            </a:r>
          </a:p>
          <a:p>
            <a:pPr marL="361950" indent="-180975" algn="just">
              <a:buFont typeface="Arial" pitchFamily="34" charset="0"/>
              <a:buChar char="•"/>
            </a:pPr>
            <a:r>
              <a:rPr lang="it-IT" sz="1200" dirty="0" smtClean="0">
                <a:solidFill>
                  <a:sysClr val="windowText" lastClr="000000"/>
                </a:solidFill>
                <a:latin typeface="Arial" pitchFamily="34" charset="0"/>
                <a:cs typeface="Arial" pitchFamily="34" charset="0"/>
              </a:rPr>
              <a:t>7 Funzionari Amministrativi</a:t>
            </a:r>
          </a:p>
          <a:p>
            <a:pPr marL="361950" indent="-180975" algn="just">
              <a:buFont typeface="Arial" pitchFamily="34" charset="0"/>
              <a:buChar char="•"/>
            </a:pPr>
            <a:r>
              <a:rPr lang="it-IT" sz="1200" dirty="0" smtClean="0">
                <a:solidFill>
                  <a:sysClr val="windowText" lastClr="000000"/>
                </a:solidFill>
                <a:latin typeface="Arial" pitchFamily="34" charset="0"/>
                <a:cs typeface="Arial" pitchFamily="34" charset="0"/>
              </a:rPr>
              <a:t>2 Funzionari Tecnici</a:t>
            </a:r>
          </a:p>
          <a:p>
            <a:pPr marL="228600" indent="-228600" algn="just"/>
            <a:r>
              <a:rPr lang="it-IT" sz="1200" dirty="0" smtClean="0">
                <a:solidFill>
                  <a:sysClr val="windowText" lastClr="000000"/>
                </a:solidFill>
                <a:latin typeface="Arial" pitchFamily="34" charset="0"/>
                <a:cs typeface="Arial" pitchFamily="34" charset="0"/>
              </a:rPr>
              <a:t>Le previsioni organiche andrebbero a ridefinirsi come previsto nella tabella di pag. 3</a:t>
            </a:r>
          </a:p>
          <a:p>
            <a:pPr marL="228600" lvl="0" indent="-228600" algn="just">
              <a:buFont typeface="Arial" pitchFamily="34" charset="0"/>
              <a:buChar char="•"/>
            </a:pPr>
            <a:endParaRPr lang="it-IT" sz="1200" b="1" dirty="0" smtClean="0"/>
          </a:p>
          <a:p>
            <a:pPr marL="228600" indent="-228600" algn="just">
              <a:buFont typeface="Arial" pitchFamily="34" charset="0"/>
              <a:buChar char="•"/>
            </a:pPr>
            <a:endParaRPr lang="it-IT" sz="1200" dirty="0" smtClean="0">
              <a:latin typeface="Arial" pitchFamily="34" charset="0"/>
              <a:cs typeface="Arial" pitchFamily="34" charset="0"/>
            </a:endParaRPr>
          </a:p>
          <a:p>
            <a:pPr marL="228600" indent="-228600" algn="just">
              <a:buFont typeface="Arial" pitchFamily="34" charset="0"/>
              <a:buChar char="•"/>
            </a:pPr>
            <a:endParaRPr lang="it-IT" sz="1200" dirty="0" smtClean="0">
              <a:latin typeface="Arial" pitchFamily="34" charset="0"/>
              <a:cs typeface="Arial" pitchFamily="34" charset="0"/>
            </a:endParaRPr>
          </a:p>
          <a:p>
            <a:pPr marL="228600" indent="-228600" algn="just"/>
            <a:endParaRPr lang="it-IT" sz="1200" dirty="0">
              <a:latin typeface="Arial" pitchFamily="34" charset="0"/>
              <a:cs typeface="Arial" pitchFamily="34" charset="0"/>
            </a:endParaRPr>
          </a:p>
        </p:txBody>
      </p:sp>
      <p:sp>
        <p:nvSpPr>
          <p:cNvPr id="6" name="Segnaposto numero diapositiva 5"/>
          <p:cNvSpPr>
            <a:spLocks noGrp="1"/>
          </p:cNvSpPr>
          <p:nvPr>
            <p:ph type="sldNum" sz="quarter" idx="4"/>
          </p:nvPr>
        </p:nvSpPr>
        <p:spPr/>
        <p:txBody>
          <a:bodyPr/>
          <a:lstStyle/>
          <a:p>
            <a:fld id="{B007B441-5312-499D-93C3-6E37886527FA}" type="slidenum">
              <a:rPr lang="it-IT" smtClean="0"/>
              <a:pPr/>
              <a:t>2</a:t>
            </a:fld>
            <a:endParaRPr lang="it-IT" dirty="0"/>
          </a:p>
        </p:txBody>
      </p:sp>
    </p:spTree>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51520" y="836712"/>
            <a:ext cx="864096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it-IT" sz="2400" b="1" dirty="0" smtClean="0">
                <a:solidFill>
                  <a:srgbClr val="000000"/>
                </a:solidFill>
              </a:rPr>
              <a:t>RIORGANIZZAZIONE DEL MAGAZZINO CENTRALE </a:t>
            </a:r>
          </a:p>
          <a:p>
            <a:pPr algn="ctr">
              <a:defRPr/>
            </a:pPr>
            <a:r>
              <a:rPr lang="it-IT" sz="2400" b="1" dirty="0" smtClean="0">
                <a:solidFill>
                  <a:srgbClr val="000000"/>
                </a:solidFill>
              </a:rPr>
              <a:t>RICAMBI AUTO (MACRA)</a:t>
            </a:r>
            <a:endParaRPr lang="it-IT" sz="2400" b="1" dirty="0">
              <a:solidFill>
                <a:srgbClr val="000000"/>
              </a:solidFill>
              <a:latin typeface="Arial Narrow" pitchFamily="34" charset="0"/>
            </a:endParaRPr>
          </a:p>
        </p:txBody>
      </p:sp>
      <p:sp>
        <p:nvSpPr>
          <p:cNvPr id="36" name="Titolo 1"/>
          <p:cNvSpPr txBox="1">
            <a:spLocks/>
          </p:cNvSpPr>
          <p:nvPr/>
        </p:nvSpPr>
        <p:spPr>
          <a:xfrm>
            <a:off x="4355976" y="196850"/>
            <a:ext cx="3765104" cy="378659"/>
          </a:xfrm>
          <a:prstGeom prst="rect">
            <a:avLst/>
          </a:prstGeom>
        </p:spPr>
        <p:txBody>
          <a:bodyPr anchor="ctr"/>
          <a:lstStyle>
            <a:defPPr>
              <a:defRPr lang="it-IT"/>
            </a:defPPr>
            <a:lvl1pPr algn="ctr" eaLnBrk="1" hangingPunct="1">
              <a:defRPr sz="2800" b="1">
                <a:solidFill>
                  <a:srgbClr val="1F497D"/>
                </a:solidFill>
                <a:latin typeface="Lucida Sans Unicode"/>
                <a:ea typeface="Calibri"/>
                <a:cs typeface="+mj-cs"/>
              </a:defRPr>
            </a:lvl1pPr>
            <a:lvl2pPr algn="ctr" eaLnBrk="0" hangingPunct="0">
              <a:defRPr sz="1800" b="1">
                <a:solidFill>
                  <a:srgbClr val="253356"/>
                </a:solidFill>
                <a:latin typeface="Times New Roman" pitchFamily="18" charset="0"/>
              </a:defRPr>
            </a:lvl2pPr>
            <a:lvl3pPr algn="ctr" eaLnBrk="0" hangingPunct="0">
              <a:defRPr sz="1800" b="1">
                <a:solidFill>
                  <a:srgbClr val="253356"/>
                </a:solidFill>
                <a:latin typeface="Times New Roman" pitchFamily="18" charset="0"/>
              </a:defRPr>
            </a:lvl3pPr>
            <a:lvl4pPr algn="ctr" eaLnBrk="0" hangingPunct="0">
              <a:defRPr sz="1800" b="1">
                <a:solidFill>
                  <a:srgbClr val="253356"/>
                </a:solidFill>
                <a:latin typeface="Times New Roman" pitchFamily="18" charset="0"/>
              </a:defRPr>
            </a:lvl4pPr>
            <a:lvl5pPr algn="ctr" eaLnBrk="0" hangingPunct="0">
              <a:defRPr sz="1800" b="1">
                <a:solidFill>
                  <a:srgbClr val="253356"/>
                </a:solidFill>
                <a:latin typeface="Times New Roman" pitchFamily="18" charset="0"/>
              </a:defRPr>
            </a:lvl5pPr>
            <a:lvl6pPr marL="421092" algn="ctr" fontAlgn="base">
              <a:spcBef>
                <a:spcPct val="0"/>
              </a:spcBef>
              <a:spcAft>
                <a:spcPct val="0"/>
              </a:spcAft>
              <a:defRPr sz="1800" b="1">
                <a:solidFill>
                  <a:srgbClr val="253356"/>
                </a:solidFill>
                <a:latin typeface="Times New Roman" pitchFamily="18" charset="0"/>
              </a:defRPr>
            </a:lvl6pPr>
            <a:lvl7pPr marL="842184" algn="ctr" fontAlgn="base">
              <a:spcBef>
                <a:spcPct val="0"/>
              </a:spcBef>
              <a:spcAft>
                <a:spcPct val="0"/>
              </a:spcAft>
              <a:defRPr sz="1800" b="1">
                <a:solidFill>
                  <a:srgbClr val="253356"/>
                </a:solidFill>
                <a:latin typeface="Times New Roman" pitchFamily="18" charset="0"/>
              </a:defRPr>
            </a:lvl7pPr>
            <a:lvl8pPr marL="1263274" algn="ctr" fontAlgn="base">
              <a:spcBef>
                <a:spcPct val="0"/>
              </a:spcBef>
              <a:spcAft>
                <a:spcPct val="0"/>
              </a:spcAft>
              <a:defRPr sz="1800" b="1">
                <a:solidFill>
                  <a:srgbClr val="253356"/>
                </a:solidFill>
                <a:latin typeface="Times New Roman" pitchFamily="18" charset="0"/>
              </a:defRPr>
            </a:lvl8pPr>
            <a:lvl9pPr marL="1684366" algn="ctr" fontAlgn="base">
              <a:spcBef>
                <a:spcPct val="0"/>
              </a:spcBef>
              <a:spcAft>
                <a:spcPct val="0"/>
              </a:spcAft>
              <a:defRPr sz="1800" b="1">
                <a:solidFill>
                  <a:srgbClr val="253356"/>
                </a:solidFill>
                <a:latin typeface="Times New Roman" pitchFamily="18" charset="0"/>
              </a:defRPr>
            </a:lvl9pPr>
          </a:lstStyle>
          <a:p>
            <a:r>
              <a:rPr lang="it-IT" dirty="0" smtClean="0">
                <a:solidFill>
                  <a:srgbClr val="253356"/>
                </a:solidFill>
                <a:latin typeface="Arial Narrow" pitchFamily="34" charset="0"/>
                <a:ea typeface="+mj-ea"/>
              </a:rPr>
              <a:t>AREA LOGISTICA</a:t>
            </a:r>
            <a:endParaRPr lang="it-IT" dirty="0">
              <a:solidFill>
                <a:srgbClr val="253356"/>
              </a:solidFill>
              <a:latin typeface="Arial Narrow" pitchFamily="34" charset="0"/>
              <a:ea typeface="+mj-ea"/>
            </a:endParaRPr>
          </a:p>
        </p:txBody>
      </p:sp>
      <p:graphicFrame>
        <p:nvGraphicFramePr>
          <p:cNvPr id="5" name="Tabella 4"/>
          <p:cNvGraphicFramePr>
            <a:graphicFrameLocks noGrp="1"/>
          </p:cNvGraphicFramePr>
          <p:nvPr>
            <p:extLst>
              <p:ext uri="{D42A27DB-BD31-4B8C-83A1-F6EECF244321}">
                <p14:modId xmlns:p14="http://schemas.microsoft.com/office/powerpoint/2010/main" xmlns="" val="1595405107"/>
              </p:ext>
            </p:extLst>
          </p:nvPr>
        </p:nvGraphicFramePr>
        <p:xfrm>
          <a:off x="240402" y="1831835"/>
          <a:ext cx="8652078" cy="5084570"/>
        </p:xfrm>
        <a:graphic>
          <a:graphicData uri="http://schemas.openxmlformats.org/drawingml/2006/table">
            <a:tbl>
              <a:tblPr/>
              <a:tblGrid>
                <a:gridCol w="4630570"/>
                <a:gridCol w="658065"/>
                <a:gridCol w="658065"/>
                <a:gridCol w="671163"/>
                <a:gridCol w="718085"/>
                <a:gridCol w="658065"/>
                <a:gridCol w="658065"/>
              </a:tblGrid>
              <a:tr h="262002">
                <a:tc rowSpan="2">
                  <a:txBody>
                    <a:bodyPr/>
                    <a:lstStyle/>
                    <a:p>
                      <a:pPr algn="ctr" fontAlgn="ctr"/>
                      <a:r>
                        <a:rPr lang="it-IT" sz="1200" b="1" i="0" u="none" strike="noStrike" dirty="0">
                          <a:solidFill>
                            <a:srgbClr val="000000"/>
                          </a:solidFill>
                          <a:latin typeface="+mn-lt"/>
                          <a:cs typeface="Calibri" pitchFamily="34" charset="0"/>
                        </a:rPr>
                        <a:t>PROFILO</a:t>
                      </a: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gridSpan="2">
                  <a:txBody>
                    <a:bodyPr/>
                    <a:lstStyle/>
                    <a:p>
                      <a:pPr algn="ctr" fontAlgn="ctr"/>
                      <a:r>
                        <a:rPr lang="it-IT" sz="1200" b="1" i="0" u="none" strike="noStrike" dirty="0" smtClean="0">
                          <a:solidFill>
                            <a:srgbClr val="000000"/>
                          </a:solidFill>
                          <a:latin typeface="+mn-lt"/>
                          <a:cs typeface="Calibri" pitchFamily="34" charset="0"/>
                        </a:rPr>
                        <a:t>ATTUALE</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it-IT"/>
                    </a:p>
                  </a:txBody>
                  <a:tcPr/>
                </a:tc>
                <a:tc gridSpan="2">
                  <a:txBody>
                    <a:bodyPr/>
                    <a:lstStyle/>
                    <a:p>
                      <a:pPr algn="ctr" fontAlgn="ctr"/>
                      <a:r>
                        <a:rPr lang="it-IT" sz="1200" b="1" i="0" u="none" strike="noStrike" dirty="0" smtClean="0">
                          <a:solidFill>
                            <a:srgbClr val="000000"/>
                          </a:solidFill>
                          <a:latin typeface="+mn-lt"/>
                          <a:cs typeface="Calibri" pitchFamily="34" charset="0"/>
                        </a:rPr>
                        <a:t>FUTURO</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it-IT"/>
                    </a:p>
                  </a:txBody>
                  <a:tcPr/>
                </a:tc>
                <a:tc gridSpan="2">
                  <a:txBody>
                    <a:bodyPr/>
                    <a:lstStyle/>
                    <a:p>
                      <a:pPr algn="ctr" fontAlgn="ctr"/>
                      <a:r>
                        <a:rPr lang="it-IT" sz="1200" b="1" i="0" u="none" strike="noStrike" dirty="0" smtClean="0">
                          <a:solidFill>
                            <a:srgbClr val="000000"/>
                          </a:solidFill>
                          <a:latin typeface="+mn-lt"/>
                          <a:cs typeface="Calibri" pitchFamily="34" charset="0"/>
                        </a:rPr>
                        <a:t>BILANCIO</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it-IT"/>
                    </a:p>
                  </a:txBody>
                  <a:tcPr/>
                </a:tc>
              </a:tr>
              <a:tr h="372950">
                <a:tc vMerge="1">
                  <a:txBody>
                    <a:bodyPr/>
                    <a:lstStyle/>
                    <a:p>
                      <a:endParaRPr lang="it-IT"/>
                    </a:p>
                  </a:txBody>
                  <a:tcPr/>
                </a:tc>
                <a:tc>
                  <a:txBody>
                    <a:bodyPr/>
                    <a:lstStyle/>
                    <a:p>
                      <a:pPr algn="ctr" fontAlgn="ctr"/>
                      <a:r>
                        <a:rPr lang="it-IT" sz="1200" b="1" i="0" u="none" strike="noStrike" dirty="0" smtClean="0">
                          <a:solidFill>
                            <a:srgbClr val="000000"/>
                          </a:solidFill>
                          <a:latin typeface="+mn-lt"/>
                          <a:cs typeface="Calibri" pitchFamily="34" charset="0"/>
                        </a:rPr>
                        <a:t>ORG.</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it-IT" sz="1200" b="1" i="0" u="none" strike="noStrike" dirty="0" smtClean="0">
                          <a:solidFill>
                            <a:srgbClr val="000000"/>
                          </a:solidFill>
                          <a:latin typeface="+mn-lt"/>
                          <a:cs typeface="Calibri" pitchFamily="34" charset="0"/>
                        </a:rPr>
                        <a:t>EFF.</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it-IT" sz="1200" b="1" i="0" u="none" strike="noStrike" dirty="0" smtClean="0">
                          <a:solidFill>
                            <a:srgbClr val="000000"/>
                          </a:solidFill>
                          <a:latin typeface="+mn-lt"/>
                          <a:cs typeface="Calibri" pitchFamily="34" charset="0"/>
                        </a:rPr>
                        <a:t>ORG.</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it-IT" sz="1200" b="1" i="0" u="none" strike="noStrike" dirty="0" smtClean="0">
                          <a:solidFill>
                            <a:srgbClr val="000000"/>
                          </a:solidFill>
                          <a:latin typeface="+mn-lt"/>
                          <a:cs typeface="Calibri" pitchFamily="34" charset="0"/>
                        </a:rPr>
                        <a:t>EFF.</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it-IT" sz="1200" b="1" i="0" u="none" strike="noStrike" dirty="0" smtClean="0">
                          <a:solidFill>
                            <a:srgbClr val="000000"/>
                          </a:solidFill>
                          <a:latin typeface="+mn-lt"/>
                          <a:cs typeface="Calibri" pitchFamily="34" charset="0"/>
                        </a:rPr>
                        <a:t>ORG.</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it-IT" sz="1200" b="1" i="0" u="none" strike="noStrike" dirty="0" smtClean="0">
                          <a:solidFill>
                            <a:srgbClr val="000000"/>
                          </a:solidFill>
                          <a:latin typeface="+mn-lt"/>
                          <a:cs typeface="Calibri" pitchFamily="34" charset="0"/>
                        </a:rPr>
                        <a:t>EFF.</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72696">
                <a:tc>
                  <a:txBody>
                    <a:bodyPr/>
                    <a:lstStyle/>
                    <a:p>
                      <a:pPr marL="82550" indent="0" algn="l" rtl="0" eaLnBrk="1" fontAlgn="auto" latinLnBrk="0" hangingPunct="1"/>
                      <a:r>
                        <a:rPr kumimoji="0" lang="it-IT" sz="1150" b="0" i="0" u="none" strike="noStrike" dirty="0" smtClean="0">
                          <a:solidFill>
                            <a:srgbClr val="000000"/>
                          </a:solidFill>
                          <a:latin typeface="+mn-lt"/>
                          <a:ea typeface="+mn-ea"/>
                          <a:cs typeface="+mn-cs"/>
                        </a:rPr>
                        <a:t>Dirigente</a:t>
                      </a:r>
                      <a:endParaRPr kumimoji="0" lang="it-IT" sz="1150" b="0" i="0" u="none" strike="noStrike" dirty="0">
                        <a:solidFill>
                          <a:srgbClr val="000000"/>
                        </a:solidFill>
                        <a:latin typeface="+mn-lt"/>
                        <a:ea typeface="+mn-ea"/>
                        <a:cs typeface="+mn-cs"/>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r h="272696">
                <a:tc>
                  <a:txBody>
                    <a:bodyPr/>
                    <a:lstStyle/>
                    <a:p>
                      <a:pPr marL="82550" indent="0" algn="l" rtl="0" eaLnBrk="1" fontAlgn="auto" latinLnBrk="0" hangingPunct="1"/>
                      <a:r>
                        <a:rPr kumimoji="0" lang="it-IT" sz="1150" b="0" i="0" u="none" strike="noStrike" dirty="0">
                          <a:solidFill>
                            <a:srgbClr val="000000"/>
                          </a:solidFill>
                          <a:latin typeface="+mn-lt"/>
                          <a:ea typeface="+mn-ea"/>
                          <a:cs typeface="+mn-cs"/>
                        </a:rPr>
                        <a:t>Funzionario </a:t>
                      </a:r>
                      <a:r>
                        <a:rPr kumimoji="0" lang="it-IT" sz="1150" b="0" i="0" u="none" strike="noStrike" dirty="0" smtClean="0">
                          <a:solidFill>
                            <a:srgbClr val="000000"/>
                          </a:solidFill>
                          <a:latin typeface="+mn-lt"/>
                          <a:ea typeface="+mn-ea"/>
                          <a:cs typeface="+mn-cs"/>
                        </a:rPr>
                        <a:t>amministrativo</a:t>
                      </a:r>
                      <a:endParaRPr kumimoji="0" lang="it-IT" sz="1150" b="0" i="0" u="none" strike="noStrike" dirty="0">
                        <a:solidFill>
                          <a:srgbClr val="000000"/>
                        </a:solidFill>
                        <a:latin typeface="+mn-lt"/>
                        <a:ea typeface="+mn-ea"/>
                        <a:cs typeface="+mn-cs"/>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7</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7</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61974">
                <a:tc>
                  <a:txBody>
                    <a:bodyPr/>
                    <a:lstStyle/>
                    <a:p>
                      <a:pPr marL="82550" indent="0" algn="l" rtl="0" eaLnBrk="1" fontAlgn="auto" latinLnBrk="0" hangingPunct="1"/>
                      <a:r>
                        <a:rPr kumimoji="0" lang="it-IT" sz="1150" b="0" i="0" u="none" strike="noStrike" dirty="0">
                          <a:solidFill>
                            <a:srgbClr val="000000"/>
                          </a:solidFill>
                          <a:latin typeface="+mn-lt"/>
                          <a:ea typeface="+mn-ea"/>
                          <a:cs typeface="+mn-cs"/>
                        </a:rPr>
                        <a:t>Funzionario </a:t>
                      </a:r>
                      <a:r>
                        <a:rPr kumimoji="0" lang="it-IT" sz="1150" b="0" i="0" u="none" strike="noStrike" dirty="0" smtClean="0">
                          <a:solidFill>
                            <a:srgbClr val="000000"/>
                          </a:solidFill>
                          <a:latin typeface="+mn-lt"/>
                          <a:ea typeface="+mn-ea"/>
                          <a:cs typeface="+mn-cs"/>
                        </a:rPr>
                        <a:t>tecnico</a:t>
                      </a:r>
                      <a:endParaRPr kumimoji="0" lang="it-IT" sz="1150" b="0" i="0" u="none" strike="noStrike" dirty="0">
                        <a:solidFill>
                          <a:srgbClr val="000000"/>
                        </a:solidFill>
                        <a:latin typeface="+mn-lt"/>
                        <a:ea typeface="+mn-ea"/>
                        <a:cs typeface="+mn-cs"/>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72696">
                <a:tc>
                  <a:txBody>
                    <a:bodyPr/>
                    <a:lstStyle/>
                    <a:p>
                      <a:pPr marL="82550" indent="0" algn="l" fontAlgn="ctr"/>
                      <a:r>
                        <a:rPr lang="it-IT" sz="1150" b="0" i="0" u="none" strike="noStrike" dirty="0">
                          <a:solidFill>
                            <a:srgbClr val="000000"/>
                          </a:solidFill>
                          <a:latin typeface="+mn-lt"/>
                          <a:cs typeface="Calibri" pitchFamily="34" charset="0"/>
                        </a:rPr>
                        <a:t>Assistente amministrativo</a:t>
                      </a: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17</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26</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27</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27</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72696">
                <a:tc>
                  <a:txBody>
                    <a:bodyPr/>
                    <a:lstStyle/>
                    <a:p>
                      <a:pPr marL="82550" indent="0" algn="l" fontAlgn="ctr"/>
                      <a:r>
                        <a:rPr lang="it-IT" sz="1150" b="0" i="0" u="none" strike="noStrike" dirty="0" smtClean="0">
                          <a:solidFill>
                            <a:srgbClr val="000000"/>
                          </a:solidFill>
                          <a:latin typeface="+mn-lt"/>
                          <a:cs typeface="Calibri" pitchFamily="34" charset="0"/>
                        </a:rPr>
                        <a:t>Assistente </a:t>
                      </a:r>
                      <a:r>
                        <a:rPr lang="it-IT" sz="1150" b="0" i="0" u="none" strike="noStrike" dirty="0">
                          <a:solidFill>
                            <a:srgbClr val="000000"/>
                          </a:solidFill>
                          <a:latin typeface="+mn-lt"/>
                          <a:cs typeface="Calibri" pitchFamily="34" charset="0"/>
                        </a:rPr>
                        <a:t>tecnico per </a:t>
                      </a:r>
                      <a:r>
                        <a:rPr lang="it-IT" sz="1150" b="0" i="0" u="none" strike="noStrike" dirty="0" smtClean="0">
                          <a:solidFill>
                            <a:srgbClr val="000000"/>
                          </a:solidFill>
                          <a:latin typeface="+mn-lt"/>
                          <a:cs typeface="Calibri" pitchFamily="34" charset="0"/>
                        </a:rPr>
                        <a:t>la motoristica,</a:t>
                      </a:r>
                      <a:r>
                        <a:rPr lang="it-IT" sz="1150" b="0" i="0" u="none" strike="noStrike" baseline="0" dirty="0" smtClean="0">
                          <a:solidFill>
                            <a:srgbClr val="000000"/>
                          </a:solidFill>
                          <a:latin typeface="+mn-lt"/>
                          <a:cs typeface="Calibri" pitchFamily="34" charset="0"/>
                        </a:rPr>
                        <a:t> la </a:t>
                      </a:r>
                      <a:r>
                        <a:rPr lang="it-IT" sz="1150" b="0" i="0" u="none" strike="noStrike" baseline="0" dirty="0" err="1" smtClean="0">
                          <a:solidFill>
                            <a:srgbClr val="000000"/>
                          </a:solidFill>
                          <a:latin typeface="+mn-lt"/>
                          <a:cs typeface="Calibri" pitchFamily="34" charset="0"/>
                        </a:rPr>
                        <a:t>mecc</a:t>
                      </a:r>
                      <a:r>
                        <a:rPr lang="it-IT" sz="1150" b="0" i="0" u="none" strike="noStrike" baseline="0" dirty="0" smtClean="0">
                          <a:solidFill>
                            <a:srgbClr val="000000"/>
                          </a:solidFill>
                          <a:latin typeface="+mn-lt"/>
                          <a:cs typeface="Calibri" pitchFamily="34" charset="0"/>
                        </a:rPr>
                        <a:t>. e le armi</a:t>
                      </a:r>
                      <a:endParaRPr lang="it-IT" sz="1150" b="0"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-2</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24387">
                <a:tc>
                  <a:txBody>
                    <a:bodyPr/>
                    <a:lstStyle/>
                    <a:p>
                      <a:pPr marL="82550" indent="0" algn="l" fontAlgn="ctr"/>
                      <a:r>
                        <a:rPr lang="it-IT" sz="1150" b="0" i="0" u="none" strike="noStrike" dirty="0">
                          <a:solidFill>
                            <a:srgbClr val="000000"/>
                          </a:solidFill>
                          <a:latin typeface="+mn-lt"/>
                          <a:cs typeface="Calibri" pitchFamily="34" charset="0"/>
                        </a:rPr>
                        <a:t>Assistente </a:t>
                      </a:r>
                      <a:r>
                        <a:rPr lang="it-IT" sz="1150" b="0" i="0" u="none" strike="noStrike" dirty="0" smtClean="0">
                          <a:solidFill>
                            <a:srgbClr val="000000"/>
                          </a:solidFill>
                          <a:latin typeface="+mn-lt"/>
                          <a:cs typeface="Calibri" pitchFamily="34" charset="0"/>
                        </a:rPr>
                        <a:t>tecnico </a:t>
                      </a:r>
                      <a:r>
                        <a:rPr lang="it-IT" sz="1150" b="0" i="0" u="none" strike="noStrike" dirty="0">
                          <a:solidFill>
                            <a:srgbClr val="000000"/>
                          </a:solidFill>
                          <a:latin typeface="+mn-lt"/>
                          <a:cs typeface="Calibri" pitchFamily="34" charset="0"/>
                        </a:rPr>
                        <a:t>per </a:t>
                      </a:r>
                      <a:r>
                        <a:rPr lang="it-IT" sz="1150" b="0" i="0" u="none" strike="noStrike" dirty="0" smtClean="0">
                          <a:solidFill>
                            <a:srgbClr val="000000"/>
                          </a:solidFill>
                          <a:latin typeface="+mn-lt"/>
                          <a:cs typeface="Calibri" pitchFamily="34" charset="0"/>
                        </a:rPr>
                        <a:t>le lavorazioni</a:t>
                      </a:r>
                      <a:endParaRPr lang="it-IT" sz="1150" b="0"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72696">
                <a:tc>
                  <a:txBody>
                    <a:bodyPr/>
                    <a:lstStyle/>
                    <a:p>
                      <a:pPr marL="82550" indent="0" algn="l" fontAlgn="ctr"/>
                      <a:r>
                        <a:rPr lang="it-IT" sz="1150" b="0" i="0" u="none" strike="noStrike" dirty="0">
                          <a:solidFill>
                            <a:srgbClr val="000000"/>
                          </a:solidFill>
                          <a:latin typeface="+mn-lt"/>
                          <a:cs typeface="Calibri" pitchFamily="34" charset="0"/>
                        </a:rPr>
                        <a:t>Assistente tecnico per </a:t>
                      </a:r>
                      <a:r>
                        <a:rPr lang="it-IT" sz="1150" b="0" i="0" u="none" strike="noStrike" dirty="0" smtClean="0">
                          <a:solidFill>
                            <a:srgbClr val="000000"/>
                          </a:solidFill>
                          <a:latin typeface="+mn-lt"/>
                          <a:cs typeface="Calibri" pitchFamily="34" charset="0"/>
                        </a:rPr>
                        <a:t>l’edilizia e</a:t>
                      </a:r>
                      <a:r>
                        <a:rPr lang="it-IT" sz="1150" b="0" i="0" u="none" strike="noStrike" baseline="0" dirty="0" smtClean="0">
                          <a:solidFill>
                            <a:srgbClr val="000000"/>
                          </a:solidFill>
                          <a:latin typeface="+mn-lt"/>
                          <a:cs typeface="Calibri" pitchFamily="34" charset="0"/>
                        </a:rPr>
                        <a:t> le manutenzioni</a:t>
                      </a:r>
                      <a:endParaRPr lang="it-IT" sz="1150" b="0"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5</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3</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58405">
                <a:tc>
                  <a:txBody>
                    <a:bodyPr/>
                    <a:lstStyle/>
                    <a:p>
                      <a:pPr marL="82550" indent="0" algn="l" fontAlgn="ctr"/>
                      <a:r>
                        <a:rPr lang="it-IT" sz="1150" b="0" i="0" u="none" strike="noStrike" dirty="0">
                          <a:solidFill>
                            <a:srgbClr val="000000"/>
                          </a:solidFill>
                          <a:latin typeface="+mn-lt"/>
                        </a:rPr>
                        <a:t>Assistente tecnico per i sistemi elettrici ed </a:t>
                      </a:r>
                      <a:r>
                        <a:rPr lang="it-IT" sz="1150" b="0" i="0" u="none" strike="noStrike" dirty="0" err="1" smtClean="0">
                          <a:solidFill>
                            <a:srgbClr val="000000"/>
                          </a:solidFill>
                          <a:latin typeface="+mn-lt"/>
                        </a:rPr>
                        <a:t>elettromecc</a:t>
                      </a:r>
                      <a:r>
                        <a:rPr lang="it-IT" sz="1150" b="0" i="0" u="none" strike="noStrike" dirty="0" smtClean="0">
                          <a:solidFill>
                            <a:srgbClr val="000000"/>
                          </a:solidFill>
                          <a:latin typeface="+mn-lt"/>
                        </a:rPr>
                        <a:t>.</a:t>
                      </a:r>
                      <a:endParaRPr lang="it-IT" sz="1150" b="0" i="0" u="none" strike="noStrike" dirty="0">
                        <a:solidFill>
                          <a:srgbClr val="000000"/>
                        </a:solidFill>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26652">
                <a:tc>
                  <a:txBody>
                    <a:bodyPr/>
                    <a:lstStyle/>
                    <a:p>
                      <a:pPr marL="82550" indent="0" algn="l" fontAlgn="ctr"/>
                      <a:r>
                        <a:rPr lang="it-IT" sz="1150" b="0" i="0" u="none" strike="noStrike" dirty="0">
                          <a:solidFill>
                            <a:srgbClr val="000000"/>
                          </a:solidFill>
                          <a:latin typeface="+mn-lt"/>
                        </a:rPr>
                        <a:t>Assistente ai servizi di vigilanza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7</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7</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7</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7</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62955">
                <a:tc>
                  <a:txBody>
                    <a:bodyPr/>
                    <a:lstStyle/>
                    <a:p>
                      <a:pPr marL="82550" indent="0" algn="l" fontAlgn="ctr"/>
                      <a:r>
                        <a:rPr lang="it-IT" sz="1150" b="0" i="0" u="none" strike="noStrike" dirty="0">
                          <a:solidFill>
                            <a:srgbClr val="000000"/>
                          </a:solidFill>
                          <a:latin typeface="+mn-lt"/>
                        </a:rPr>
                        <a:t>Assistente ai servizi di supporto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93103">
                <a:tc>
                  <a:txBody>
                    <a:bodyPr/>
                    <a:lstStyle/>
                    <a:p>
                      <a:pPr marL="82550" indent="0" algn="l" fontAlgn="ctr"/>
                      <a:r>
                        <a:rPr lang="it-IT" sz="1150" b="0" i="0" u="none" strike="noStrike" dirty="0">
                          <a:solidFill>
                            <a:srgbClr val="000000"/>
                          </a:solidFill>
                          <a:latin typeface="+mn-lt"/>
                        </a:rPr>
                        <a:t>Addetto del settore </a:t>
                      </a:r>
                      <a:r>
                        <a:rPr lang="it-IT" sz="1150" b="0" i="0" u="none" strike="noStrike" dirty="0" err="1">
                          <a:solidFill>
                            <a:srgbClr val="000000"/>
                          </a:solidFill>
                          <a:latin typeface="+mn-lt"/>
                        </a:rPr>
                        <a:t>amm.vo</a:t>
                      </a:r>
                      <a:r>
                        <a:rPr lang="it-IT" sz="1150" b="0" i="0" u="none" strike="noStrike" dirty="0">
                          <a:solidFill>
                            <a:srgbClr val="000000"/>
                          </a:solidFill>
                          <a:latin typeface="+mn-lt"/>
                        </a:rPr>
                        <a:t>, </a:t>
                      </a:r>
                      <a:r>
                        <a:rPr lang="it-IT" sz="1150" b="0" i="0" u="none" strike="noStrike" dirty="0" err="1" smtClean="0">
                          <a:solidFill>
                            <a:srgbClr val="000000"/>
                          </a:solidFill>
                          <a:latin typeface="+mn-lt"/>
                        </a:rPr>
                        <a:t>giurid.rio</a:t>
                      </a:r>
                      <a:r>
                        <a:rPr lang="it-IT" sz="1150" b="0" i="0" u="none" strike="noStrike" dirty="0">
                          <a:solidFill>
                            <a:srgbClr val="000000"/>
                          </a:solidFill>
                          <a:latin typeface="+mn-lt"/>
                        </a:rPr>
                        <a:t>, </a:t>
                      </a:r>
                      <a:r>
                        <a:rPr lang="it-IT" sz="1150" b="0" i="0" u="none" strike="noStrike" dirty="0" err="1">
                          <a:solidFill>
                            <a:srgbClr val="000000"/>
                          </a:solidFill>
                          <a:latin typeface="+mn-lt"/>
                        </a:rPr>
                        <a:t>storico-culturale</a:t>
                      </a:r>
                      <a:r>
                        <a:rPr lang="it-IT" sz="1150" b="0" i="0" u="none" strike="noStrike" dirty="0">
                          <a:solidFill>
                            <a:srgbClr val="000000"/>
                          </a:solidFill>
                          <a:latin typeface="+mn-lt"/>
                        </a:rPr>
                        <a:t> e </a:t>
                      </a:r>
                      <a:r>
                        <a:rPr lang="it-IT" sz="1150" b="0" i="0" u="none" strike="noStrike" dirty="0" err="1">
                          <a:solidFill>
                            <a:srgbClr val="000000"/>
                          </a:solidFill>
                          <a:latin typeface="+mn-lt"/>
                        </a:rPr>
                        <a:t>ling</a:t>
                      </a:r>
                      <a:r>
                        <a:rPr lang="it-IT" sz="1150" b="0" i="0" u="none" strike="noStrike" dirty="0">
                          <a:solidFill>
                            <a:srgbClr val="000000"/>
                          </a:solidFill>
                          <a:latin typeface="+mn-lt"/>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40</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36</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36</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36</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-4</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72696">
                <a:tc>
                  <a:txBody>
                    <a:bodyPr/>
                    <a:lstStyle/>
                    <a:p>
                      <a:pPr marL="82550" indent="0" algn="l" fontAlgn="ctr"/>
                      <a:r>
                        <a:rPr lang="it-IT" sz="1150" b="0" i="0" u="none" strike="noStrike" dirty="0">
                          <a:solidFill>
                            <a:srgbClr val="000000"/>
                          </a:solidFill>
                          <a:latin typeface="+mn-lt"/>
                          <a:cs typeface="Calibri" pitchFamily="34" charset="0"/>
                        </a:rPr>
                        <a:t>Addetto tecnico per le lavorazioni e la meccanica</a:t>
                      </a: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16</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9</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9</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9</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-7</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68684">
                <a:tc>
                  <a:txBody>
                    <a:bodyPr/>
                    <a:lstStyle/>
                    <a:p>
                      <a:pPr marL="82550" indent="0" algn="l" fontAlgn="ctr"/>
                      <a:r>
                        <a:rPr lang="it-IT" sz="1150" b="0" i="0" u="none" strike="noStrike" dirty="0">
                          <a:solidFill>
                            <a:srgbClr val="000000"/>
                          </a:solidFill>
                          <a:latin typeface="+mn-lt"/>
                        </a:rPr>
                        <a:t>Addetto tecnico per i sistemi elettrici ed </a:t>
                      </a:r>
                      <a:r>
                        <a:rPr lang="it-IT" sz="1150" b="0" i="0" u="none" strike="noStrike" dirty="0" err="1" smtClean="0">
                          <a:solidFill>
                            <a:srgbClr val="000000"/>
                          </a:solidFill>
                          <a:latin typeface="+mn-lt"/>
                        </a:rPr>
                        <a:t>elettromecc</a:t>
                      </a:r>
                      <a:r>
                        <a:rPr lang="it-IT" sz="1150" b="0" i="0" u="none" strike="noStrike" dirty="0" smtClean="0">
                          <a:solidFill>
                            <a:srgbClr val="000000"/>
                          </a:solidFill>
                          <a:latin typeface="+mn-lt"/>
                        </a:rPr>
                        <a:t>.</a:t>
                      </a:r>
                      <a:endParaRPr lang="it-IT" sz="1150" b="0" i="0" u="none" strike="noStrike" dirty="0">
                        <a:solidFill>
                          <a:srgbClr val="000000"/>
                        </a:solidFill>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0</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26652">
                <a:tc>
                  <a:txBody>
                    <a:bodyPr/>
                    <a:lstStyle/>
                    <a:p>
                      <a:pPr marL="82550" indent="0" algn="l" fontAlgn="ctr"/>
                      <a:r>
                        <a:rPr lang="it-IT" sz="1150" b="0" i="0" u="none" strike="noStrike" dirty="0" smtClean="0">
                          <a:solidFill>
                            <a:srgbClr val="000000"/>
                          </a:solidFill>
                          <a:latin typeface="+mn-lt"/>
                          <a:cs typeface="Calibri" pitchFamily="34" charset="0"/>
                        </a:rPr>
                        <a:t>Addetto tecnico edile</a:t>
                      </a:r>
                      <a:endParaRPr lang="it-IT" sz="1150" b="0"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5</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4</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2</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26652">
                <a:tc>
                  <a:txBody>
                    <a:bodyPr/>
                    <a:lstStyle/>
                    <a:p>
                      <a:pPr marL="82550" indent="0" algn="l" fontAlgn="ctr"/>
                      <a:r>
                        <a:rPr kumimoji="0" lang="it-IT" sz="1150" b="0" i="0" u="none" strike="noStrike" dirty="0">
                          <a:solidFill>
                            <a:srgbClr val="000000"/>
                          </a:solidFill>
                          <a:latin typeface="+mn-lt"/>
                          <a:ea typeface="+mn-ea"/>
                          <a:cs typeface="Calibri" pitchFamily="34" charset="0"/>
                        </a:rPr>
                        <a:t>Addetto</a:t>
                      </a:r>
                      <a:r>
                        <a:rPr lang="it-IT" sz="1150" b="0" i="0" u="none" strike="noStrike" dirty="0">
                          <a:solidFill>
                            <a:srgbClr val="000000"/>
                          </a:solidFill>
                          <a:latin typeface="+mn-lt"/>
                          <a:cs typeface="Calibri" pitchFamily="34" charset="0"/>
                        </a:rPr>
                        <a:t> </a:t>
                      </a:r>
                      <a:r>
                        <a:rPr kumimoji="0" lang="it-IT" sz="1150" b="0" i="0" u="none" strike="noStrike" dirty="0" smtClean="0">
                          <a:solidFill>
                            <a:srgbClr val="000000"/>
                          </a:solidFill>
                          <a:latin typeface="+mn-lt"/>
                          <a:ea typeface="+mn-ea"/>
                          <a:cs typeface="Calibri" pitchFamily="34" charset="0"/>
                        </a:rPr>
                        <a:t>del</a:t>
                      </a:r>
                      <a:r>
                        <a:rPr lang="it-IT" sz="1150" b="0" i="0" u="none" strike="noStrike" dirty="0" smtClean="0">
                          <a:solidFill>
                            <a:srgbClr val="000000"/>
                          </a:solidFill>
                          <a:latin typeface="+mn-lt"/>
                          <a:cs typeface="Calibri" pitchFamily="34" charset="0"/>
                        </a:rPr>
                        <a:t> settore servizi generali</a:t>
                      </a:r>
                      <a:endParaRPr lang="it-IT" sz="1150" b="0"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15</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14</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14</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14</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r>
              <a:tr h="272696">
                <a:tc>
                  <a:txBody>
                    <a:bodyPr/>
                    <a:lstStyle/>
                    <a:p>
                      <a:pPr marL="82550" indent="0" algn="l" fontAlgn="ctr"/>
                      <a:r>
                        <a:rPr lang="it-IT" sz="1150" b="0" i="0" u="none" strike="noStrike" dirty="0" smtClean="0">
                          <a:solidFill>
                            <a:srgbClr val="000000"/>
                          </a:solidFill>
                          <a:latin typeface="+mn-lt"/>
                          <a:cs typeface="Calibri" pitchFamily="34" charset="0"/>
                        </a:rPr>
                        <a:t>Ausiliario del settore servizi generali</a:t>
                      </a:r>
                      <a:endParaRPr lang="it-IT" sz="1150" b="0"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t-IT" sz="1200" b="1" i="0" u="none" strike="noStrike" dirty="0" smtClean="0">
                          <a:solidFill>
                            <a:srgbClr val="000000"/>
                          </a:solidFill>
                          <a:latin typeface="+mn-lt"/>
                          <a:cs typeface="Calibri" pitchFamily="34" charset="0"/>
                        </a:rPr>
                        <a:t>7</a:t>
                      </a:r>
                      <a:endParaRPr lang="it-IT" sz="12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6</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200" b="1" i="0" u="none" strike="noStrike" dirty="0" smtClean="0">
                          <a:solidFill>
                            <a:srgbClr val="000000"/>
                          </a:solidFill>
                          <a:latin typeface="+mn-lt"/>
                          <a:cs typeface="Calibri" pitchFamily="34" charset="0"/>
                        </a:rPr>
                        <a:t>6</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200" b="1" i="0" u="none" strike="noStrike" dirty="0" smtClean="0">
                          <a:solidFill>
                            <a:srgbClr val="000000"/>
                          </a:solidFill>
                          <a:latin typeface="+mn-lt"/>
                          <a:cs typeface="Calibri" pitchFamily="34" charset="0"/>
                        </a:rPr>
                        <a:t>6</a:t>
                      </a:r>
                      <a:endParaRPr lang="it-IT" sz="12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-1</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algn="ctr" rtl="0" eaLnBrk="1" fontAlgn="ctr" latinLnBrk="0" hangingPunct="1"/>
                      <a:r>
                        <a:rPr kumimoji="0" lang="it-IT" sz="1200" b="1" i="0" u="none" strike="noStrike" dirty="0" smtClean="0">
                          <a:solidFill>
                            <a:srgbClr val="000000"/>
                          </a:solidFill>
                          <a:latin typeface="+mn-lt"/>
                          <a:ea typeface="+mn-ea"/>
                          <a:cs typeface="Calibri" pitchFamily="34" charset="0"/>
                        </a:rPr>
                        <a:t>0</a:t>
                      </a:r>
                      <a:endParaRPr kumimoji="0" lang="it-IT" sz="12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r h="291282">
                <a:tc>
                  <a:txBody>
                    <a:bodyPr/>
                    <a:lstStyle/>
                    <a:p>
                      <a:pPr algn="ctr" fontAlgn="ctr"/>
                      <a:r>
                        <a:rPr lang="it-IT" sz="1800" b="1" i="0" u="none" strike="noStrike" dirty="0">
                          <a:solidFill>
                            <a:srgbClr val="000000"/>
                          </a:solidFill>
                          <a:latin typeface="+mn-lt"/>
                          <a:cs typeface="Calibri" pitchFamily="34" charset="0"/>
                        </a:rPr>
                        <a:t>TOTALE</a:t>
                      </a: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it-IT" sz="1400" b="1" i="0" u="none" strike="noStrike" dirty="0" smtClean="0">
                          <a:solidFill>
                            <a:srgbClr val="000000"/>
                          </a:solidFill>
                          <a:latin typeface="+mn-lt"/>
                          <a:cs typeface="Calibri" pitchFamily="34" charset="0"/>
                        </a:rPr>
                        <a:t>123</a:t>
                      </a:r>
                      <a:endParaRPr lang="it-IT" sz="1400" b="1" i="0" u="none" strike="noStrike" dirty="0">
                        <a:solidFill>
                          <a:srgbClr val="000000"/>
                        </a:solidFill>
                        <a:latin typeface="+mn-lt"/>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smtClean="0">
                          <a:solidFill>
                            <a:srgbClr val="000000"/>
                          </a:solidFill>
                          <a:latin typeface="+mn-lt"/>
                          <a:cs typeface="Calibri" pitchFamily="34" charset="0"/>
                        </a:rPr>
                        <a:t>106</a:t>
                      </a:r>
                      <a:endParaRPr lang="it-IT" sz="14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fontAlgn="ctr"/>
                      <a:r>
                        <a:rPr lang="it-IT" sz="1400" b="1" i="0" u="none" strike="noStrike" dirty="0" smtClean="0">
                          <a:solidFill>
                            <a:srgbClr val="000000"/>
                          </a:solidFill>
                          <a:latin typeface="+mn-lt"/>
                          <a:cs typeface="Calibri" pitchFamily="34" charset="0"/>
                        </a:rPr>
                        <a:t>120</a:t>
                      </a:r>
                      <a:endParaRPr lang="it-IT" sz="14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it-IT" sz="1400" b="1" i="0" u="none" strike="noStrike" dirty="0" smtClean="0">
                          <a:solidFill>
                            <a:srgbClr val="000000"/>
                          </a:solidFill>
                          <a:latin typeface="+mn-lt"/>
                          <a:cs typeface="Calibri" pitchFamily="34" charset="0"/>
                        </a:rPr>
                        <a:t>107</a:t>
                      </a:r>
                      <a:endParaRPr lang="it-IT" sz="1400" b="1" i="0" u="none" strike="noStrike" dirty="0">
                        <a:solidFill>
                          <a:srgbClr val="000000"/>
                        </a:solidFill>
                        <a:latin typeface="+mn-lt"/>
                        <a:cs typeface="Calibri" pitchFamily="34" charset="0"/>
                      </a:endParaRPr>
                    </a:p>
                  </a:txBody>
                  <a:tcPr marL="3303" marR="3303" marT="33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algn="ctr" rtl="0" eaLnBrk="1" fontAlgn="ctr" latinLnBrk="0" hangingPunct="1"/>
                      <a:r>
                        <a:rPr kumimoji="0" lang="it-IT" sz="1400" b="1" i="0" u="none" strike="noStrike" dirty="0" smtClean="0">
                          <a:solidFill>
                            <a:srgbClr val="000000"/>
                          </a:solidFill>
                          <a:latin typeface="+mn-lt"/>
                          <a:ea typeface="+mn-ea"/>
                          <a:cs typeface="Calibri" pitchFamily="34" charset="0"/>
                        </a:rPr>
                        <a:t>-3</a:t>
                      </a:r>
                      <a:endParaRPr kumimoji="0" lang="it-IT" sz="14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it-IT" sz="1400" b="1" i="0" u="none" strike="noStrike" dirty="0" smtClean="0">
                          <a:solidFill>
                            <a:srgbClr val="000000"/>
                          </a:solidFill>
                          <a:latin typeface="+mn-lt"/>
                          <a:ea typeface="+mn-ea"/>
                          <a:cs typeface="Calibri" pitchFamily="34" charset="0"/>
                        </a:rPr>
                        <a:t>1</a:t>
                      </a:r>
                      <a:endParaRPr kumimoji="0" lang="it-IT" sz="1400" b="1" i="0" u="none" strike="noStrike" dirty="0">
                        <a:solidFill>
                          <a:srgbClr val="000000"/>
                        </a:solidFill>
                        <a:latin typeface="+mn-lt"/>
                        <a:ea typeface="+mn-ea"/>
                        <a:cs typeface="Calibri" pitchFamily="34" charset="0"/>
                      </a:endParaRPr>
                    </a:p>
                  </a:txBody>
                  <a:tcPr marL="3303" marR="3303" marT="33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bl>
          </a:graphicData>
        </a:graphic>
      </p:graphicFrame>
      <p:sp>
        <p:nvSpPr>
          <p:cNvPr id="6" name="Segnaposto numero diapositiva 5"/>
          <p:cNvSpPr>
            <a:spLocks noGrp="1"/>
          </p:cNvSpPr>
          <p:nvPr>
            <p:ph type="sldNum" sz="quarter" idx="4"/>
          </p:nvPr>
        </p:nvSpPr>
        <p:spPr/>
        <p:txBody>
          <a:bodyPr/>
          <a:lstStyle/>
          <a:p>
            <a:fld id="{B007B441-5312-499D-93C3-6E37886527FA}" type="slidenum">
              <a:rPr lang="it-IT" smtClean="0"/>
              <a:pPr/>
              <a:t>3</a:t>
            </a:fld>
            <a:endParaRPr lang="it-IT"/>
          </a:p>
        </p:txBody>
      </p:sp>
    </p:spTree>
    <p:extLst>
      <p:ext uri="{BB962C8B-B14F-4D97-AF65-F5344CB8AC3E}">
        <p14:creationId xmlns:p14="http://schemas.microsoft.com/office/powerpoint/2010/main" xmlns="" val="2668574083"/>
      </p:ext>
    </p:extLst>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689</Words>
  <Application>Microsoft Office PowerPoint</Application>
  <PresentationFormat>Presentazione su schermo (4:3)</PresentationFormat>
  <Paragraphs>197</Paragraphs>
  <Slides>3</Slides>
  <Notes>2</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Note FLP DIFESA ALLA PROPOSTA DI COSTITUZIONE POLO NAZIONALE RIFORNIMENTI MOTORIZZAZIONE GENIO ARTIGLIERIA NBC</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 </cp:lastModifiedBy>
  <cp:revision>4</cp:revision>
  <dcterms:created xsi:type="dcterms:W3CDTF">2014-09-22T09:29:31Z</dcterms:created>
  <dcterms:modified xsi:type="dcterms:W3CDTF">2014-09-22T13:41:27Z</dcterms:modified>
</cp:coreProperties>
</file>